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90" r:id="rId16"/>
    <p:sldId id="291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0" r:id="rId29"/>
    <p:sldId id="282" r:id="rId30"/>
    <p:sldId id="283" r:id="rId31"/>
    <p:sldId id="284" r:id="rId32"/>
    <p:sldId id="292" r:id="rId33"/>
    <p:sldId id="293" r:id="rId34"/>
    <p:sldId id="286" r:id="rId35"/>
    <p:sldId id="287" r:id="rId36"/>
    <p:sldId id="288" r:id="rId37"/>
    <p:sldId id="289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55"/>
    <p:restoredTop sz="88571"/>
  </p:normalViewPr>
  <p:slideViewPr>
    <p:cSldViewPr snapToGrid="0" snapToObjects="1">
      <p:cViewPr varScale="1">
        <p:scale>
          <a:sx n="84" d="100"/>
          <a:sy n="84" d="100"/>
        </p:scale>
        <p:origin x="140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8F73C-359F-5946-BB7A-534374C7C766}" type="datetimeFigureOut">
              <a:rPr lang="en-US" smtClean="0"/>
              <a:t>9/23/16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FCD97-F14A-464A-ABEE-BC89715B2AF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69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FCD97-F14A-464A-ABEE-BC89715B2A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60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FCD97-F14A-464A-ABEE-BC89715B2AF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99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6292-CED4-1342-BE41-47BEAF5E1B11}" type="datetimeFigureOut">
              <a:rPr lang="en-US" smtClean="0"/>
              <a:t>9/23/16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009FA-E28A-4349-957F-95491422A7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56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6292-CED4-1342-BE41-47BEAF5E1B11}" type="datetimeFigureOut">
              <a:rPr lang="en-US" smtClean="0"/>
              <a:t>9/23/16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009FA-E28A-4349-957F-95491422A7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599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6292-CED4-1342-BE41-47BEAF5E1B11}" type="datetimeFigureOut">
              <a:rPr lang="en-US" smtClean="0"/>
              <a:t>9/23/16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009FA-E28A-4349-957F-95491422A7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539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6292-CED4-1342-BE41-47BEAF5E1B11}" type="datetimeFigureOut">
              <a:rPr lang="en-US" smtClean="0"/>
              <a:t>9/23/16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009FA-E28A-4349-957F-95491422A7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84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6292-CED4-1342-BE41-47BEAF5E1B11}" type="datetimeFigureOut">
              <a:rPr lang="en-US" smtClean="0"/>
              <a:t>9/23/16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009FA-E28A-4349-957F-95491422A7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35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6292-CED4-1342-BE41-47BEAF5E1B11}" type="datetimeFigureOut">
              <a:rPr lang="en-US" smtClean="0"/>
              <a:t>9/23/16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009FA-E28A-4349-957F-95491422A7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3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6292-CED4-1342-BE41-47BEAF5E1B11}" type="datetimeFigureOut">
              <a:rPr lang="en-US" smtClean="0"/>
              <a:t>9/23/16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009FA-E28A-4349-957F-95491422A7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5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6292-CED4-1342-BE41-47BEAF5E1B11}" type="datetimeFigureOut">
              <a:rPr lang="en-US" smtClean="0"/>
              <a:t>9/23/16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009FA-E28A-4349-957F-95491422A7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2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6292-CED4-1342-BE41-47BEAF5E1B11}" type="datetimeFigureOut">
              <a:rPr lang="en-US" smtClean="0"/>
              <a:t>9/23/16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009FA-E28A-4349-957F-95491422A7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813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6292-CED4-1342-BE41-47BEAF5E1B11}" type="datetimeFigureOut">
              <a:rPr lang="en-US" smtClean="0"/>
              <a:t>9/23/16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009FA-E28A-4349-957F-95491422A7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593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6292-CED4-1342-BE41-47BEAF5E1B11}" type="datetimeFigureOut">
              <a:rPr lang="en-US" smtClean="0"/>
              <a:t>9/23/16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009FA-E28A-4349-957F-95491422A7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22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96292-CED4-1342-BE41-47BEAF5E1B11}" type="datetimeFigureOut">
              <a:rPr lang="en-US" smtClean="0"/>
              <a:t>9/23/16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009FA-E28A-4349-957F-95491422A7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5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4">
                    <a:lumMod val="50000"/>
                  </a:schemeClr>
                </a:solidFill>
              </a:rPr>
              <a:t>LAS CATEGORÍAS GRAMATICALES</a:t>
            </a:r>
            <a:endParaRPr lang="en-US" sz="8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70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SUSTANTIVO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Pasamos</a:t>
            </a:r>
            <a:r>
              <a:rPr lang="en-US" dirty="0" smtClean="0"/>
              <a:t> al plural:</a:t>
            </a:r>
            <a:endParaRPr lang="en-US" dirty="0"/>
          </a:p>
          <a:p>
            <a:r>
              <a:rPr lang="en-US" dirty="0" err="1" smtClean="0"/>
              <a:t>Bolso</a:t>
            </a:r>
            <a:endParaRPr lang="en-US" dirty="0" smtClean="0"/>
          </a:p>
          <a:p>
            <a:r>
              <a:rPr lang="en-US" dirty="0" err="1" smtClean="0"/>
              <a:t>Moneda</a:t>
            </a:r>
            <a:endParaRPr lang="en-US" dirty="0" smtClean="0"/>
          </a:p>
          <a:p>
            <a:r>
              <a:rPr lang="en-US" dirty="0" err="1" smtClean="0"/>
              <a:t>Papel</a:t>
            </a:r>
            <a:endParaRPr lang="en-US" dirty="0" smtClean="0"/>
          </a:p>
          <a:p>
            <a:r>
              <a:rPr lang="en-US" dirty="0" err="1" smtClean="0"/>
              <a:t>Televisor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18059" y="1138535"/>
            <a:ext cx="2894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NÚMERO</a:t>
            </a:r>
            <a:endParaRPr lang="es-ES_tradnl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505200" y="3234266"/>
            <a:ext cx="829733" cy="13038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4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SUSTANTIVO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Pasamos</a:t>
            </a:r>
            <a:r>
              <a:rPr lang="en-US" dirty="0" smtClean="0"/>
              <a:t> al plural:</a:t>
            </a:r>
            <a:endParaRPr lang="en-US" dirty="0"/>
          </a:p>
          <a:p>
            <a:r>
              <a:rPr lang="en-US" dirty="0" err="1" smtClean="0"/>
              <a:t>Análisis</a:t>
            </a:r>
            <a:endParaRPr lang="en-US" dirty="0" smtClean="0"/>
          </a:p>
          <a:p>
            <a:r>
              <a:rPr lang="en-US" dirty="0" err="1" smtClean="0"/>
              <a:t>Dosis</a:t>
            </a:r>
            <a:endParaRPr lang="en-US" dirty="0" smtClean="0"/>
          </a:p>
          <a:p>
            <a:r>
              <a:rPr lang="en-US" dirty="0" err="1" smtClean="0"/>
              <a:t>Martes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18059" y="1138535"/>
            <a:ext cx="2894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NÚMERO</a:t>
            </a:r>
            <a:endParaRPr lang="es-ES_tradnl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505200" y="3234266"/>
            <a:ext cx="829733" cy="13038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9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SUSTANTIVO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curiosos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err="1" smtClean="0"/>
              <a:t>Iraní</a:t>
            </a:r>
            <a:endParaRPr lang="en-US" dirty="0" smtClean="0"/>
          </a:p>
          <a:p>
            <a:r>
              <a:rPr lang="en-US" dirty="0" err="1" smtClean="0"/>
              <a:t>Marroquí</a:t>
            </a:r>
            <a:endParaRPr lang="en-US" dirty="0" smtClean="0"/>
          </a:p>
          <a:p>
            <a:r>
              <a:rPr lang="en-US" dirty="0" err="1" smtClean="0"/>
              <a:t>Bantú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Juez</a:t>
            </a:r>
            <a:endParaRPr lang="en-US" dirty="0" smtClean="0"/>
          </a:p>
          <a:p>
            <a:r>
              <a:rPr lang="en-US" dirty="0" err="1" smtClean="0"/>
              <a:t>Nuez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18059" y="1138535"/>
            <a:ext cx="2894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NÚMERO</a:t>
            </a:r>
            <a:endParaRPr lang="es-ES_tradnl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505200" y="3234266"/>
            <a:ext cx="829733" cy="13038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73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SUSTANTIVO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curiosos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err="1" smtClean="0"/>
              <a:t>Víveres</a:t>
            </a:r>
            <a:endParaRPr lang="en-US" dirty="0" smtClean="0"/>
          </a:p>
          <a:p>
            <a:r>
              <a:rPr lang="en-US" dirty="0" err="1" smtClean="0"/>
              <a:t>Nupcias</a:t>
            </a:r>
            <a:endParaRPr lang="en-US" dirty="0" smtClean="0"/>
          </a:p>
          <a:p>
            <a:r>
              <a:rPr lang="en-US" dirty="0" err="1" smtClean="0"/>
              <a:t>Gafas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Sed</a:t>
            </a:r>
            <a:endParaRPr lang="en-US" dirty="0" smtClean="0"/>
          </a:p>
          <a:p>
            <a:r>
              <a:rPr lang="en-US" dirty="0" err="1" smtClean="0"/>
              <a:t>Caos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18059" y="1138535"/>
            <a:ext cx="2894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NÚMERO</a:t>
            </a:r>
            <a:endParaRPr lang="es-ES_tradnl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505200" y="3234266"/>
            <a:ext cx="829733" cy="13038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2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ADJETIVO CALIFICATIVO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Expresa</a:t>
            </a:r>
            <a:r>
              <a:rPr lang="en-US" dirty="0" smtClean="0"/>
              <a:t> </a:t>
            </a:r>
            <a:r>
              <a:rPr lang="en-US" dirty="0" err="1" smtClean="0"/>
              <a:t>cualidades</a:t>
            </a:r>
            <a:r>
              <a:rPr lang="en-US" dirty="0" smtClean="0"/>
              <a:t> del </a:t>
            </a:r>
            <a:r>
              <a:rPr lang="en-US" dirty="0" err="1" smtClean="0"/>
              <a:t>sustantivo</a:t>
            </a:r>
            <a:r>
              <a:rPr lang="en-US" dirty="0" smtClean="0"/>
              <a:t> (con el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concuerda</a:t>
            </a:r>
            <a:r>
              <a:rPr lang="en-US" dirty="0" smtClean="0"/>
              <a:t> en </a:t>
            </a:r>
            <a:r>
              <a:rPr lang="en-US" sz="2400" dirty="0" smtClean="0"/>
              <a:t>GÉNERO  </a:t>
            </a:r>
            <a:r>
              <a:rPr lang="en-US" dirty="0" smtClean="0"/>
              <a:t>y </a:t>
            </a:r>
            <a:r>
              <a:rPr lang="en-US" sz="2400" dirty="0" smtClean="0"/>
              <a:t>NÚMERO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de 		o de 		</a:t>
            </a:r>
            <a:r>
              <a:rPr lang="en-US" dirty="0" err="1" smtClean="0"/>
              <a:t>terminaciones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err="1"/>
              <a:t>a</a:t>
            </a:r>
            <a:r>
              <a:rPr lang="en-US" dirty="0" err="1" smtClean="0"/>
              <a:t>lumno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alumna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a</a:t>
            </a:r>
            <a:r>
              <a:rPr lang="en-US" dirty="0" err="1" smtClean="0"/>
              <a:t>lumno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alumna</a:t>
            </a:r>
          </a:p>
        </p:txBody>
      </p:sp>
      <p:sp>
        <p:nvSpPr>
          <p:cNvPr id="4" name="Rectangle 3"/>
          <p:cNvSpPr/>
          <p:nvPr/>
        </p:nvSpPr>
        <p:spPr>
          <a:xfrm>
            <a:off x="3375953" y="2314939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endParaRPr lang="es-ES_tradnl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65905" y="2314939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122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ADJETIVO CALIFICATIVO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Expresa</a:t>
            </a:r>
            <a:r>
              <a:rPr lang="en-US" dirty="0" smtClean="0"/>
              <a:t> </a:t>
            </a:r>
            <a:r>
              <a:rPr lang="en-US" dirty="0" err="1" smtClean="0"/>
              <a:t>cualidades</a:t>
            </a:r>
            <a:r>
              <a:rPr lang="en-US" dirty="0" smtClean="0"/>
              <a:t> del </a:t>
            </a:r>
            <a:r>
              <a:rPr lang="en-US" dirty="0" err="1" smtClean="0"/>
              <a:t>sustantivo</a:t>
            </a:r>
            <a:r>
              <a:rPr lang="en-US" dirty="0" smtClean="0"/>
              <a:t> (con el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concuerda</a:t>
            </a:r>
            <a:r>
              <a:rPr lang="en-US" dirty="0" smtClean="0"/>
              <a:t> en </a:t>
            </a:r>
            <a:r>
              <a:rPr lang="en-US" sz="2400" dirty="0" smtClean="0"/>
              <a:t>GÉNERO  </a:t>
            </a:r>
            <a:r>
              <a:rPr lang="en-US" dirty="0" smtClean="0"/>
              <a:t>y </a:t>
            </a:r>
            <a:r>
              <a:rPr lang="en-US" sz="2400" dirty="0" smtClean="0"/>
              <a:t>NÚMERO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de 		o de 		</a:t>
            </a:r>
            <a:r>
              <a:rPr lang="en-US" dirty="0" err="1" smtClean="0"/>
              <a:t>terminaciones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err="1"/>
              <a:t>a</a:t>
            </a:r>
            <a:r>
              <a:rPr lang="en-US" dirty="0" err="1" smtClean="0"/>
              <a:t>lumno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alumna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a</a:t>
            </a:r>
            <a:r>
              <a:rPr lang="en-US" dirty="0" err="1" smtClean="0"/>
              <a:t>lumno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alumna</a:t>
            </a:r>
          </a:p>
        </p:txBody>
      </p:sp>
      <p:sp>
        <p:nvSpPr>
          <p:cNvPr id="4" name="Rectangle 3"/>
          <p:cNvSpPr/>
          <p:nvPr/>
        </p:nvSpPr>
        <p:spPr>
          <a:xfrm>
            <a:off x="3375953" y="2314939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endParaRPr lang="es-ES_tradnl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65905" y="2314939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70864" y="3746269"/>
            <a:ext cx="36699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</a:t>
            </a:r>
            <a:r>
              <a:rPr lang="en-US" sz="3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nteligente</a:t>
            </a:r>
            <a:r>
              <a:rPr lang="en-US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/ </a:t>
            </a:r>
            <a:r>
              <a:rPr lang="en-US" sz="3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idiota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938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ADJETIVO CALIFICATIVO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Expresa</a:t>
            </a:r>
            <a:r>
              <a:rPr lang="en-US" dirty="0" smtClean="0"/>
              <a:t> </a:t>
            </a:r>
            <a:r>
              <a:rPr lang="en-US" dirty="0" err="1" smtClean="0"/>
              <a:t>cualidades</a:t>
            </a:r>
            <a:r>
              <a:rPr lang="en-US" dirty="0" smtClean="0"/>
              <a:t> del </a:t>
            </a:r>
            <a:r>
              <a:rPr lang="en-US" dirty="0" err="1" smtClean="0"/>
              <a:t>sustantivo</a:t>
            </a:r>
            <a:r>
              <a:rPr lang="en-US" dirty="0" smtClean="0"/>
              <a:t> (con el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concuerda</a:t>
            </a:r>
            <a:r>
              <a:rPr lang="en-US" dirty="0" smtClean="0"/>
              <a:t> en </a:t>
            </a:r>
            <a:r>
              <a:rPr lang="en-US" sz="2400" dirty="0" smtClean="0"/>
              <a:t>GÉNERO  </a:t>
            </a:r>
            <a:r>
              <a:rPr lang="en-US" dirty="0" smtClean="0"/>
              <a:t>y </a:t>
            </a:r>
            <a:r>
              <a:rPr lang="en-US" sz="2400" dirty="0" smtClean="0"/>
              <a:t>NÚMERO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de 		o de 		</a:t>
            </a:r>
            <a:r>
              <a:rPr lang="en-US" dirty="0" err="1" smtClean="0"/>
              <a:t>terminaciones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err="1"/>
              <a:t>a</a:t>
            </a:r>
            <a:r>
              <a:rPr lang="en-US" dirty="0" err="1" smtClean="0"/>
              <a:t>lumno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alumna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a</a:t>
            </a:r>
            <a:r>
              <a:rPr lang="en-US" dirty="0" err="1" smtClean="0"/>
              <a:t>lumno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alumna</a:t>
            </a:r>
          </a:p>
        </p:txBody>
      </p:sp>
      <p:sp>
        <p:nvSpPr>
          <p:cNvPr id="4" name="Rectangle 3"/>
          <p:cNvSpPr/>
          <p:nvPr/>
        </p:nvSpPr>
        <p:spPr>
          <a:xfrm>
            <a:off x="3375953" y="2314939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endParaRPr lang="es-ES_tradnl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65905" y="2314939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70864" y="3746269"/>
            <a:ext cx="36699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</a:t>
            </a:r>
            <a:r>
              <a:rPr lang="en-US" sz="3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nteligente</a:t>
            </a:r>
            <a:r>
              <a:rPr lang="en-US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/ </a:t>
            </a:r>
            <a:r>
              <a:rPr lang="en-US" sz="3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idiota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7419" y="4866435"/>
            <a:ext cx="531706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3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</a:t>
            </a:r>
            <a:r>
              <a:rPr lang="es-ES_tradnl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abio / tonto</a:t>
            </a:r>
            <a:endParaRPr lang="es-ES_tradnl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7547" y="5540065"/>
            <a:ext cx="26368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sabia / tonta</a:t>
            </a:r>
            <a:endParaRPr lang="es-ES_tradnl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840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ADJETIVO CALIFICATIVO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Expresan</a:t>
            </a:r>
            <a:r>
              <a:rPr lang="en-US" dirty="0" smtClean="0"/>
              <a:t> </a:t>
            </a:r>
            <a:r>
              <a:rPr lang="en-US" dirty="0" err="1" smtClean="0"/>
              <a:t>cualidades</a:t>
            </a:r>
            <a:r>
              <a:rPr lang="en-US" dirty="0" smtClean="0"/>
              <a:t> con +/- </a:t>
            </a:r>
            <a:r>
              <a:rPr lang="en-US" sz="4400" dirty="0" smtClean="0">
                <a:solidFill>
                  <a:srgbClr val="FF0000"/>
                </a:solidFill>
              </a:rPr>
              <a:t>INTENSIDAD:</a:t>
            </a:r>
          </a:p>
          <a:p>
            <a:endParaRPr lang="en-US" dirty="0"/>
          </a:p>
          <a:p>
            <a:r>
              <a:rPr lang="en-US" dirty="0" smtClean="0"/>
              <a:t>TRES GRADOS: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660066"/>
                </a:solidFill>
              </a:rPr>
              <a:t>Positivo</a:t>
            </a:r>
            <a:endParaRPr lang="en-US" dirty="0" smtClean="0">
              <a:solidFill>
                <a:srgbClr val="660066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660066"/>
                </a:solidFill>
              </a:rPr>
              <a:t>Comparativo</a:t>
            </a:r>
            <a:endParaRPr lang="en-US" dirty="0" smtClean="0">
              <a:solidFill>
                <a:srgbClr val="660066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660066"/>
                </a:solidFill>
              </a:rPr>
              <a:t>Superlativo</a:t>
            </a:r>
            <a:endParaRPr lang="en-US" dirty="0" smtClean="0">
              <a:solidFill>
                <a:srgbClr val="660066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660066"/>
              </a:solidFill>
            </a:endParaRPr>
          </a:p>
          <a:p>
            <a:pPr marL="0" indent="0">
              <a:buNone/>
            </a:pPr>
            <a:r>
              <a:rPr lang="en-US" sz="3000" dirty="0" err="1" smtClean="0">
                <a:latin typeface="Abadi MT Condensed Light"/>
                <a:cs typeface="Abadi MT Condensed Light"/>
              </a:rPr>
              <a:t>Ejercicio</a:t>
            </a:r>
            <a:r>
              <a:rPr lang="en-US" sz="3000" dirty="0" smtClean="0">
                <a:latin typeface="Abadi MT Condensed Light"/>
                <a:cs typeface="Abadi MT Condensed Light"/>
              </a:rPr>
              <a:t> 6, </a:t>
            </a:r>
            <a:r>
              <a:rPr lang="en-US" sz="3000" dirty="0" err="1" smtClean="0">
                <a:latin typeface="Abadi MT Condensed Light"/>
                <a:cs typeface="Abadi MT Condensed Light"/>
              </a:rPr>
              <a:t>pág</a:t>
            </a:r>
            <a:r>
              <a:rPr lang="en-US" sz="3000" dirty="0" smtClean="0">
                <a:latin typeface="Abadi MT Condensed Light"/>
                <a:cs typeface="Abadi MT Condensed Light"/>
              </a:rPr>
              <a:t>. 16</a:t>
            </a:r>
            <a:endParaRPr lang="en-US" sz="3000" dirty="0">
              <a:latin typeface="Abadi MT Condensed Light"/>
              <a:cs typeface="Abadi MT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39034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DETERMINANTE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Presenta</a:t>
            </a:r>
            <a:r>
              <a:rPr lang="en-US" dirty="0" smtClean="0"/>
              <a:t> al </a:t>
            </a:r>
            <a:r>
              <a:rPr lang="en-US" dirty="0" err="1" smtClean="0"/>
              <a:t>nombre</a:t>
            </a:r>
            <a:r>
              <a:rPr lang="en-US" dirty="0" smtClean="0"/>
              <a:t> y </a:t>
            </a:r>
            <a:r>
              <a:rPr lang="en-US" dirty="0" err="1" smtClean="0"/>
              <a:t>concreta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significado</a:t>
            </a:r>
            <a:r>
              <a:rPr lang="en-US" dirty="0" smtClean="0"/>
              <a:t> (</a:t>
            </a:r>
            <a:r>
              <a:rPr lang="en-US" dirty="0" err="1" smtClean="0"/>
              <a:t>concuerda</a:t>
            </a:r>
            <a:r>
              <a:rPr lang="en-US" dirty="0" smtClean="0"/>
              <a:t> con </a:t>
            </a:r>
            <a:r>
              <a:rPr lang="en-US" dirty="0" err="1" smtClean="0"/>
              <a:t>él</a:t>
            </a:r>
            <a:r>
              <a:rPr lang="en-US" dirty="0" smtClean="0"/>
              <a:t> en </a:t>
            </a:r>
            <a:r>
              <a:rPr lang="en-US" sz="2400" dirty="0"/>
              <a:t>GÉNERO  </a:t>
            </a:r>
            <a:r>
              <a:rPr lang="en-US" dirty="0"/>
              <a:t>y </a:t>
            </a:r>
            <a:r>
              <a:rPr lang="en-US" sz="2400" dirty="0"/>
              <a:t>NÚMERO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31386" y="2957492"/>
            <a:ext cx="2207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garrapata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114800" y="4191968"/>
            <a:ext cx="4206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/>
              <a:t>somorgujo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10350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DETERMINANTE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Presenta</a:t>
            </a:r>
            <a:r>
              <a:rPr lang="en-US" dirty="0" smtClean="0"/>
              <a:t> al </a:t>
            </a:r>
            <a:r>
              <a:rPr lang="en-US" dirty="0" err="1" smtClean="0"/>
              <a:t>nombre</a:t>
            </a:r>
            <a:r>
              <a:rPr lang="en-US" dirty="0" smtClean="0"/>
              <a:t> y </a:t>
            </a:r>
            <a:r>
              <a:rPr lang="en-US" dirty="0" err="1" smtClean="0"/>
              <a:t>concreta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significado</a:t>
            </a:r>
            <a:r>
              <a:rPr lang="en-US" dirty="0" smtClean="0"/>
              <a:t> (</a:t>
            </a:r>
            <a:r>
              <a:rPr lang="en-US" dirty="0" err="1" smtClean="0"/>
              <a:t>concuerda</a:t>
            </a:r>
            <a:r>
              <a:rPr lang="en-US" dirty="0" smtClean="0"/>
              <a:t> con </a:t>
            </a:r>
            <a:r>
              <a:rPr lang="en-US" dirty="0" err="1" smtClean="0"/>
              <a:t>él</a:t>
            </a:r>
            <a:r>
              <a:rPr lang="en-US" dirty="0" smtClean="0"/>
              <a:t> en </a:t>
            </a:r>
            <a:r>
              <a:rPr lang="en-US" sz="2400" dirty="0"/>
              <a:t>GÉNERO  </a:t>
            </a:r>
            <a:r>
              <a:rPr lang="en-US" dirty="0"/>
              <a:t>y </a:t>
            </a:r>
            <a:r>
              <a:rPr lang="en-US" sz="2400" dirty="0"/>
              <a:t>NÚMERO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31386" y="2957492"/>
            <a:ext cx="2207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garrapata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114800" y="4191968"/>
            <a:ext cx="4206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/>
              <a:t>somorgujo</a:t>
            </a:r>
            <a:endParaRPr lang="en-US" sz="7200" dirty="0"/>
          </a:p>
        </p:txBody>
      </p:sp>
      <p:sp>
        <p:nvSpPr>
          <p:cNvPr id="6" name="Rectangle 5"/>
          <p:cNvSpPr/>
          <p:nvPr/>
        </p:nvSpPr>
        <p:spPr>
          <a:xfrm rot="21141262">
            <a:off x="746351" y="2875858"/>
            <a:ext cx="23003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aquella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845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Categorías</a:t>
            </a:r>
            <a:r>
              <a:rPr lang="en-US" dirty="0" smtClean="0"/>
              <a:t> </a:t>
            </a:r>
            <a:r>
              <a:rPr lang="en-US" dirty="0" err="1" smtClean="0"/>
              <a:t>gramaticales</a:t>
            </a:r>
            <a:r>
              <a:rPr lang="en-US" dirty="0" smtClean="0"/>
              <a:t> = </a:t>
            </a:r>
            <a:r>
              <a:rPr lang="en-US" u="sng" dirty="0" err="1" smtClean="0"/>
              <a:t>tipos</a:t>
            </a:r>
            <a:r>
              <a:rPr lang="en-US" u="sng" dirty="0" smtClean="0"/>
              <a:t> de </a:t>
            </a:r>
            <a:r>
              <a:rPr lang="en-US" u="sng" dirty="0" err="1" smtClean="0"/>
              <a:t>palabras</a:t>
            </a:r>
            <a:endParaRPr lang="en-US" u="sng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Razas</a:t>
            </a:r>
            <a:r>
              <a:rPr lang="en-US" dirty="0" smtClean="0"/>
              <a:t> = </a:t>
            </a:r>
            <a:r>
              <a:rPr lang="en-US" dirty="0" err="1" smtClean="0"/>
              <a:t>tipos</a:t>
            </a:r>
            <a:r>
              <a:rPr lang="en-US" dirty="0" smtClean="0"/>
              <a:t> de personas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601207">
            <a:off x="3894667" y="2760133"/>
            <a:ext cx="19140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err="1" smtClean="0">
                <a:solidFill>
                  <a:schemeClr val="accent2">
                    <a:lumMod val="75000"/>
                  </a:schemeClr>
                </a:solidFill>
              </a:rPr>
              <a:t>perro</a:t>
            </a:r>
            <a:endParaRPr lang="en-US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234595">
            <a:off x="1016000" y="2760133"/>
            <a:ext cx="1779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 smtClean="0"/>
              <a:t>ganar</a:t>
            </a:r>
            <a:endParaRPr lang="en-US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2319867" y="3671333"/>
            <a:ext cx="15955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chemeClr val="accent6">
                    <a:lumMod val="50000"/>
                  </a:schemeClr>
                </a:solidFill>
              </a:rPr>
              <a:t>sin</a:t>
            </a:r>
            <a:endParaRPr lang="en-US" sz="9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21096251">
            <a:off x="4893734" y="3671334"/>
            <a:ext cx="35584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err="1" smtClean="0">
                <a:solidFill>
                  <a:schemeClr val="accent3">
                    <a:lumMod val="50000"/>
                  </a:schemeClr>
                </a:solidFill>
              </a:rPr>
              <a:t>siempre</a:t>
            </a:r>
            <a:endParaRPr lang="en-US" sz="8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63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DETERMINANTE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Presenta</a:t>
            </a:r>
            <a:r>
              <a:rPr lang="en-US" dirty="0" smtClean="0"/>
              <a:t> al </a:t>
            </a:r>
            <a:r>
              <a:rPr lang="en-US" dirty="0" err="1" smtClean="0"/>
              <a:t>nombre</a:t>
            </a:r>
            <a:r>
              <a:rPr lang="en-US" dirty="0" smtClean="0"/>
              <a:t> y </a:t>
            </a:r>
            <a:r>
              <a:rPr lang="en-US" dirty="0" err="1" smtClean="0"/>
              <a:t>concreta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significado</a:t>
            </a:r>
            <a:r>
              <a:rPr lang="en-US" dirty="0" smtClean="0"/>
              <a:t> (</a:t>
            </a:r>
            <a:r>
              <a:rPr lang="en-US" dirty="0" err="1" smtClean="0"/>
              <a:t>concuerda</a:t>
            </a:r>
            <a:r>
              <a:rPr lang="en-US" dirty="0" smtClean="0"/>
              <a:t> con </a:t>
            </a:r>
            <a:r>
              <a:rPr lang="en-US" dirty="0" err="1" smtClean="0"/>
              <a:t>él</a:t>
            </a:r>
            <a:r>
              <a:rPr lang="en-US" dirty="0" smtClean="0"/>
              <a:t> en </a:t>
            </a:r>
            <a:r>
              <a:rPr lang="en-US" sz="2400" dirty="0"/>
              <a:t>GÉNERO  </a:t>
            </a:r>
            <a:r>
              <a:rPr lang="en-US" dirty="0"/>
              <a:t>y </a:t>
            </a:r>
            <a:r>
              <a:rPr lang="en-US" sz="2400" dirty="0"/>
              <a:t>NÚMERO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31386" y="2957492"/>
            <a:ext cx="2207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garrapata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114800" y="4191968"/>
            <a:ext cx="4206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/>
              <a:t>somorgujo</a:t>
            </a:r>
            <a:endParaRPr lang="en-US" sz="7200" dirty="0"/>
          </a:p>
        </p:txBody>
      </p:sp>
      <p:sp>
        <p:nvSpPr>
          <p:cNvPr id="6" name="Rectangle 5"/>
          <p:cNvSpPr/>
          <p:nvPr/>
        </p:nvSpPr>
        <p:spPr>
          <a:xfrm rot="21141262">
            <a:off x="746351" y="2875858"/>
            <a:ext cx="23003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aquella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272774">
            <a:off x="2718965" y="3970682"/>
            <a:ext cx="13958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</a:t>
            </a:r>
            <a:endParaRPr lang="es-ES_tradnl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911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DETERMINANTE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Tipos</a:t>
            </a:r>
            <a:r>
              <a:rPr lang="en-US" dirty="0" smtClean="0"/>
              <a:t> de </a:t>
            </a:r>
            <a:r>
              <a:rPr lang="en-US" dirty="0" err="1" smtClean="0"/>
              <a:t>determinantes</a:t>
            </a:r>
            <a:r>
              <a:rPr lang="en-US" dirty="0" smtClean="0"/>
              <a:t>: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1. </a:t>
            </a:r>
            <a:r>
              <a:rPr lang="en-US" sz="6000" dirty="0" err="1" smtClean="0">
                <a:solidFill>
                  <a:srgbClr val="FF0000"/>
                </a:solidFill>
              </a:rPr>
              <a:t>Artículos</a:t>
            </a:r>
            <a:endParaRPr lang="en-US" sz="6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sz="5400" dirty="0" err="1" smtClean="0">
                <a:solidFill>
                  <a:srgbClr val="FF0000"/>
                </a:solidFill>
              </a:rPr>
              <a:t>Adjetivos</a:t>
            </a:r>
            <a:r>
              <a:rPr lang="en-US" sz="5400" dirty="0" smtClean="0">
                <a:solidFill>
                  <a:srgbClr val="FF0000"/>
                </a:solidFill>
              </a:rPr>
              <a:t> </a:t>
            </a:r>
            <a:r>
              <a:rPr lang="en-US" sz="5400" dirty="0" err="1" smtClean="0">
                <a:solidFill>
                  <a:srgbClr val="FF0000"/>
                </a:solidFill>
              </a:rPr>
              <a:t>determinativos</a:t>
            </a:r>
            <a:endParaRPr lang="en-US" sz="5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17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DETERMINANTE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Tipos</a:t>
            </a:r>
            <a:r>
              <a:rPr lang="en-US" dirty="0" smtClean="0"/>
              <a:t> de </a:t>
            </a:r>
            <a:r>
              <a:rPr lang="en-US" dirty="0" err="1" smtClean="0"/>
              <a:t>determinantes</a:t>
            </a:r>
            <a:r>
              <a:rPr lang="en-US" dirty="0" smtClean="0"/>
              <a:t>: </a:t>
            </a:r>
          </a:p>
          <a:p>
            <a:pPr marL="1143000" indent="-1143000">
              <a:buAutoNum type="arabicPeriod"/>
            </a:pPr>
            <a:r>
              <a:rPr lang="en-US" sz="4000" dirty="0" err="1" smtClean="0">
                <a:solidFill>
                  <a:srgbClr val="FF0000"/>
                </a:solidFill>
              </a:rPr>
              <a:t>Artículos</a:t>
            </a:r>
            <a:r>
              <a:rPr lang="en-US" sz="4000" dirty="0" smtClean="0">
                <a:solidFill>
                  <a:srgbClr val="FF0000"/>
                </a:solidFill>
              </a:rPr>
              <a:t>	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24564" y="2967335"/>
            <a:ext cx="46948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Determinados</a:t>
            </a:r>
            <a:endParaRPr lang="es-ES_tradnl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74496" y="4440535"/>
            <a:ext cx="52631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Indeterminados</a:t>
            </a:r>
            <a:endParaRPr lang="es-ES_tradnl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351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DETERMINANTE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err="1" smtClean="0"/>
              <a:t>Tipos</a:t>
            </a:r>
            <a:r>
              <a:rPr lang="en-US" dirty="0" smtClean="0"/>
              <a:t> de </a:t>
            </a:r>
            <a:r>
              <a:rPr lang="en-US" dirty="0" err="1" smtClean="0"/>
              <a:t>determinantes</a:t>
            </a:r>
            <a:r>
              <a:rPr lang="en-US" dirty="0" smtClean="0"/>
              <a:t>: </a:t>
            </a:r>
          </a:p>
          <a:p>
            <a:pPr marL="1143000" indent="-1143000">
              <a:buAutoNum type="arabicPeriod"/>
            </a:pPr>
            <a:r>
              <a:rPr lang="en-US" sz="4000" dirty="0" err="1" smtClean="0">
                <a:solidFill>
                  <a:srgbClr val="FF0000"/>
                </a:solidFill>
              </a:rPr>
              <a:t>Adjetivos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determinativos</a:t>
            </a:r>
            <a:r>
              <a:rPr lang="en-US" sz="4000" dirty="0" smtClean="0">
                <a:solidFill>
                  <a:srgbClr val="FF0000"/>
                </a:solidFill>
              </a:rPr>
              <a:t>	</a:t>
            </a:r>
          </a:p>
          <a:p>
            <a:pPr marL="1143000" indent="-1143000">
              <a:buAutoNum type="arabicPeriod"/>
            </a:pPr>
            <a:endParaRPr lang="en-US" sz="4000" dirty="0">
              <a:solidFill>
                <a:srgbClr val="FF0000"/>
              </a:solidFill>
            </a:endParaRPr>
          </a:p>
          <a:p>
            <a:pPr marL="1143000" indent="-1143000">
              <a:buAutoNum type="arabicPeriod"/>
            </a:pPr>
            <a:endParaRPr lang="en-US" sz="4000" dirty="0" smtClean="0">
              <a:solidFill>
                <a:srgbClr val="FF0000"/>
              </a:solidFill>
            </a:endParaRPr>
          </a:p>
          <a:p>
            <a:pPr marL="1143000" indent="-1143000">
              <a:buAutoNum type="arabicPeriod"/>
            </a:pPr>
            <a:endParaRPr lang="en-US" sz="4000" dirty="0" smtClean="0">
              <a:solidFill>
                <a:srgbClr val="FF0000"/>
              </a:solidFill>
            </a:endParaRPr>
          </a:p>
          <a:p>
            <a:pPr marL="1143000" indent="-1143000">
              <a:buAutoNum type="arabicPeriod"/>
            </a:pPr>
            <a:endParaRPr lang="en-US" sz="4000" dirty="0">
              <a:solidFill>
                <a:srgbClr val="FF0000"/>
              </a:solidFill>
            </a:endParaRPr>
          </a:p>
          <a:p>
            <a:pPr marL="1143000" indent="-1143000">
              <a:buAutoNum type="arabicPeriod"/>
            </a:pPr>
            <a:endParaRPr lang="en-US" sz="4000" dirty="0">
              <a:solidFill>
                <a:srgbClr val="FF0000"/>
              </a:solidFill>
            </a:endParaRPr>
          </a:p>
          <a:p>
            <a:pPr marL="1143000" indent="-1143000">
              <a:buAutoNum type="arabicPeriod"/>
            </a:pPr>
            <a:endParaRPr lang="en-US" sz="4000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7107" y="2967335"/>
            <a:ext cx="3100729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Demostrativos</a:t>
            </a:r>
            <a:endParaRPr lang="es-ES_tradnl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25107" y="3931102"/>
            <a:ext cx="23512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Posesivos</a:t>
            </a:r>
            <a:endParaRPr lang="es-ES_tradnl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3558" y="5119300"/>
            <a:ext cx="26789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Indefinidos</a:t>
            </a:r>
            <a:endParaRPr lang="es-ES_tradnl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79733" y="25569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52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DETERMINANTE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 err="1" smtClean="0"/>
              <a:t>Tipos</a:t>
            </a:r>
            <a:r>
              <a:rPr lang="en-US" dirty="0" smtClean="0"/>
              <a:t> de </a:t>
            </a:r>
            <a:r>
              <a:rPr lang="en-US" dirty="0" err="1" smtClean="0"/>
              <a:t>determinantes</a:t>
            </a:r>
            <a:r>
              <a:rPr lang="en-US" dirty="0" smtClean="0"/>
              <a:t>: </a:t>
            </a:r>
          </a:p>
          <a:p>
            <a:pPr marL="1143000" indent="-1143000">
              <a:buAutoNum type="arabicPeriod"/>
            </a:pPr>
            <a:r>
              <a:rPr lang="en-US" sz="4000" dirty="0" err="1" smtClean="0">
                <a:solidFill>
                  <a:srgbClr val="FF0000"/>
                </a:solidFill>
              </a:rPr>
              <a:t>Adjetivos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determinativos</a:t>
            </a:r>
            <a:r>
              <a:rPr lang="en-US" sz="4000" dirty="0" smtClean="0">
                <a:solidFill>
                  <a:srgbClr val="FF0000"/>
                </a:solidFill>
              </a:rPr>
              <a:t>	</a:t>
            </a:r>
          </a:p>
          <a:p>
            <a:pPr marL="1143000" indent="-1143000">
              <a:buAutoNum type="arabicPeriod"/>
            </a:pPr>
            <a:endParaRPr lang="en-US" sz="4000" dirty="0">
              <a:solidFill>
                <a:srgbClr val="FF0000"/>
              </a:solidFill>
            </a:endParaRPr>
          </a:p>
          <a:p>
            <a:pPr marL="1143000" indent="-1143000">
              <a:buAutoNum type="arabicPeriod"/>
            </a:pPr>
            <a:endParaRPr lang="en-US" sz="4000" dirty="0" smtClean="0">
              <a:solidFill>
                <a:srgbClr val="FF0000"/>
              </a:solidFill>
            </a:endParaRPr>
          </a:p>
          <a:p>
            <a:pPr marL="1143000" indent="-1143000">
              <a:buAutoNum type="arabicPeriod"/>
            </a:pPr>
            <a:endParaRPr lang="en-US" sz="4000" dirty="0">
              <a:solidFill>
                <a:srgbClr val="FF0000"/>
              </a:solidFill>
            </a:endParaRPr>
          </a:p>
          <a:p>
            <a:pPr marL="1143000" indent="-1143000">
              <a:buAutoNum type="arabicPeriod"/>
            </a:pPr>
            <a:endParaRPr lang="en-US" sz="4000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en-US" sz="4000" dirty="0" err="1">
                <a:latin typeface="Abadi MT Condensed Light"/>
                <a:cs typeface="Abadi MT Condensed Light"/>
              </a:rPr>
              <a:t>Ejercicio</a:t>
            </a:r>
            <a:r>
              <a:rPr lang="en-US" sz="4000" dirty="0">
                <a:latin typeface="Abadi MT Condensed Light"/>
                <a:cs typeface="Abadi MT Condensed Light"/>
              </a:rPr>
              <a:t> 9, </a:t>
            </a:r>
            <a:r>
              <a:rPr lang="en-US" sz="4000" dirty="0" err="1">
                <a:latin typeface="Abadi MT Condensed Light"/>
                <a:cs typeface="Abadi MT Condensed Light"/>
              </a:rPr>
              <a:t>pág</a:t>
            </a:r>
            <a:r>
              <a:rPr lang="en-US" sz="4000" dirty="0">
                <a:latin typeface="Abadi MT Condensed Light"/>
                <a:cs typeface="Abadi MT Condensed Light"/>
              </a:rPr>
              <a:t>. 18</a:t>
            </a:r>
          </a:p>
          <a:p>
            <a:pPr marL="1143000" indent="-1143000">
              <a:buAutoNum type="arabicPeriod"/>
            </a:pPr>
            <a:endParaRPr lang="en-US" sz="4000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04654" y="2967335"/>
            <a:ext cx="2342909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Numerales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006685" y="3931102"/>
            <a:ext cx="69459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Interrogativos  / exclamativos</a:t>
            </a:r>
          </a:p>
        </p:txBody>
      </p:sp>
      <p:sp>
        <p:nvSpPr>
          <p:cNvPr id="6" name="Rectangle 5"/>
          <p:cNvSpPr/>
          <p:nvPr/>
        </p:nvSpPr>
        <p:spPr>
          <a:xfrm>
            <a:off x="672574" y="5442466"/>
            <a:ext cx="30505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Distributivos</a:t>
            </a:r>
            <a:endParaRPr lang="es-ES_tradnl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79676" y="2967335"/>
            <a:ext cx="1846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s-ES_tradnl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291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PRONOMBRE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SUSTITUYE</a:t>
            </a:r>
            <a:r>
              <a:rPr lang="en-US" dirty="0" smtClean="0"/>
              <a:t> al </a:t>
            </a:r>
            <a:r>
              <a:rPr lang="en-US" dirty="0" err="1" smtClean="0"/>
              <a:t>nombre</a:t>
            </a:r>
            <a:r>
              <a:rPr lang="en-US" dirty="0" smtClean="0"/>
              <a:t> (</a:t>
            </a:r>
            <a:r>
              <a:rPr lang="en-US" dirty="0" err="1" smtClean="0"/>
              <a:t>normalmente</a:t>
            </a:r>
            <a:r>
              <a:rPr lang="en-US" dirty="0" smtClean="0"/>
              <a:t>, un </a:t>
            </a:r>
            <a:r>
              <a:rPr lang="en-US" dirty="0" err="1" smtClean="0"/>
              <a:t>nombre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conocemos</a:t>
            </a:r>
            <a:r>
              <a:rPr lang="en-US" dirty="0"/>
              <a:t>;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el </a:t>
            </a:r>
            <a:r>
              <a:rPr lang="en-US" dirty="0" err="1" smtClean="0"/>
              <a:t>contexto</a:t>
            </a:r>
            <a:r>
              <a:rPr lang="en-US" dirty="0" smtClean="0"/>
              <a:t>, etc.):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sz="3600" dirty="0">
                <a:solidFill>
                  <a:srgbClr val="FF0000"/>
                </a:solidFill>
              </a:rPr>
              <a:t>Ella</a:t>
            </a:r>
            <a:r>
              <a:rPr lang="en-US" dirty="0"/>
              <a:t> me </a:t>
            </a:r>
            <a:r>
              <a:rPr lang="en-US" dirty="0" err="1"/>
              <a:t>dijo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tu</a:t>
            </a:r>
            <a:r>
              <a:rPr lang="en-US" dirty="0">
                <a:solidFill>
                  <a:srgbClr val="FF0000"/>
                </a:solidFill>
              </a:rPr>
              <a:t>́</a:t>
            </a:r>
            <a:r>
              <a:rPr lang="en-US" dirty="0"/>
              <a:t> </a:t>
            </a:r>
            <a:r>
              <a:rPr lang="en-US" dirty="0" err="1"/>
              <a:t>irías</a:t>
            </a:r>
            <a:r>
              <a:rPr lang="en-US" dirty="0"/>
              <a:t> con </a:t>
            </a:r>
            <a:r>
              <a:rPr lang="en-US" dirty="0" err="1" smtClean="0">
                <a:solidFill>
                  <a:srgbClr val="FF0000"/>
                </a:solidFill>
              </a:rPr>
              <a:t>nosotros</a:t>
            </a:r>
            <a:r>
              <a:rPr lang="en-US" dirty="0" smtClean="0"/>
              <a:t>.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is-IS" dirty="0" smtClean="0"/>
              <a:t>“…</a:t>
            </a:r>
            <a:r>
              <a:rPr lang="en-US" dirty="0" smtClean="0"/>
              <a:t>en </a:t>
            </a:r>
            <a:r>
              <a:rPr lang="en-US" dirty="0"/>
              <a:t>la </a:t>
            </a:r>
            <a:r>
              <a:rPr lang="en-US" dirty="0" err="1"/>
              <a:t>puerta</a:t>
            </a:r>
            <a:r>
              <a:rPr lang="en-US" dirty="0"/>
              <a:t> </a:t>
            </a:r>
            <a:r>
              <a:rPr lang="en-US" dirty="0" err="1"/>
              <a:t>encontraron</a:t>
            </a:r>
            <a:r>
              <a:rPr lang="en-US" dirty="0"/>
              <a:t> a la </a:t>
            </a:r>
            <a:r>
              <a:rPr lang="en-US" dirty="0" err="1"/>
              <a:t>criada</a:t>
            </a:r>
            <a:r>
              <a:rPr lang="en-US" dirty="0"/>
              <a:t> del </a:t>
            </a:r>
            <a:r>
              <a:rPr lang="en-US" dirty="0" err="1"/>
              <a:t>delantal</a:t>
            </a:r>
            <a:r>
              <a:rPr lang="en-US" dirty="0"/>
              <a:t> </a:t>
            </a:r>
            <a:r>
              <a:rPr lang="en-US" dirty="0" err="1"/>
              <a:t>blanco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los </a:t>
            </a:r>
            <a:r>
              <a:rPr lang="en-US" dirty="0" err="1"/>
              <a:t>había</a:t>
            </a:r>
            <a:r>
              <a:rPr lang="en-US" dirty="0"/>
              <a:t> </a:t>
            </a:r>
            <a:r>
              <a:rPr lang="en-US" dirty="0" err="1"/>
              <a:t>recibido</a:t>
            </a:r>
            <a:r>
              <a:rPr lang="en-US" dirty="0"/>
              <a:t> al </a:t>
            </a:r>
            <a:r>
              <a:rPr lang="en-US" dirty="0" err="1"/>
              <a:t>llegar</a:t>
            </a:r>
            <a:r>
              <a:rPr lang="en-US" dirty="0" smtClean="0"/>
              <a:t>. Se </a:t>
            </a:r>
            <a:r>
              <a:rPr lang="en-US" dirty="0" err="1" smtClean="0"/>
              <a:t>detuvieron</a:t>
            </a:r>
            <a:r>
              <a:rPr lang="en-US" dirty="0" smtClean="0"/>
              <a:t> at</a:t>
            </a:r>
            <a:r>
              <a:rPr lang="es-ES_tradnl" dirty="0" err="1" smtClean="0"/>
              <a:t>ónitos</a:t>
            </a:r>
            <a:r>
              <a:rPr lang="es-ES_tradnl" dirty="0" smtClean="0"/>
              <a:t>, </a:t>
            </a:r>
            <a:r>
              <a:rPr lang="en-US" dirty="0" err="1" smtClean="0"/>
              <a:t>presenciando</a:t>
            </a:r>
            <a:r>
              <a:rPr lang="en-US" dirty="0" smtClean="0"/>
              <a:t> c</a:t>
            </a:r>
            <a:r>
              <a:rPr lang="es-ES_tradnl" dirty="0" err="1" smtClean="0"/>
              <a:t>ó</a:t>
            </a:r>
            <a:r>
              <a:rPr lang="en-US" dirty="0" err="1" smtClean="0"/>
              <a:t>mo</a:t>
            </a:r>
            <a:r>
              <a:rPr lang="en-US" dirty="0" smtClean="0"/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ella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devoraba</a:t>
            </a:r>
            <a:r>
              <a:rPr lang="en-US" dirty="0" smtClean="0"/>
              <a:t> el </a:t>
            </a:r>
            <a:r>
              <a:rPr lang="en-US" dirty="0" err="1" smtClean="0"/>
              <a:t>gato</a:t>
            </a:r>
            <a:r>
              <a:rPr lang="en-US" dirty="0" smtClean="0"/>
              <a:t> del </a:t>
            </a:r>
            <a:r>
              <a:rPr lang="en-US" dirty="0" err="1" smtClean="0"/>
              <a:t>Conde</a:t>
            </a:r>
            <a:r>
              <a:rPr lang="is-IS" dirty="0" smtClean="0"/>
              <a:t>…”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3099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PRONOMBRE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343" y="1201919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Dos </a:t>
            </a:r>
            <a:r>
              <a:rPr lang="en-US" b="1" dirty="0" err="1" smtClean="0"/>
              <a:t>tipos</a:t>
            </a:r>
            <a:r>
              <a:rPr lang="en-US" b="1" dirty="0" smtClean="0"/>
              <a:t>: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1.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Determinativos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b="1" dirty="0" smtClean="0"/>
              <a:t>(se </a:t>
            </a:r>
            <a:r>
              <a:rPr lang="en-US" sz="2000" b="1" dirty="0" err="1" smtClean="0"/>
              <a:t>clasifican</a:t>
            </a:r>
            <a:r>
              <a:rPr lang="en-US" sz="2000" b="1" dirty="0" smtClean="0"/>
              <a:t> </a:t>
            </a:r>
            <a:r>
              <a:rPr lang="en-US" b="1" dirty="0" smtClean="0"/>
              <a:t>=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adjetivos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determinativos</a:t>
            </a:r>
            <a:r>
              <a:rPr lang="en-US" sz="2000" b="1" dirty="0" smtClean="0"/>
              <a:t>)</a:t>
            </a:r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2686208" y="5070536"/>
            <a:ext cx="1795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smtClean="0">
                <a:solidFill>
                  <a:srgbClr val="0070C0"/>
                </a:solidFill>
              </a:rPr>
              <a:t>posesivos</a:t>
            </a:r>
            <a:endParaRPr lang="es-ES" sz="3200" dirty="0">
              <a:solidFill>
                <a:srgbClr val="0070C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72000" y="4223657"/>
            <a:ext cx="2261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 smtClean="0">
                <a:solidFill>
                  <a:srgbClr val="0070C0"/>
                </a:solidFill>
              </a:rPr>
              <a:t>indefinidos</a:t>
            </a:r>
            <a:endParaRPr lang="es-ES" sz="3600" dirty="0">
              <a:solidFill>
                <a:srgbClr val="0070C0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 rot="20128670">
            <a:off x="234298" y="4375445"/>
            <a:ext cx="2155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 smtClean="0">
                <a:solidFill>
                  <a:srgbClr val="0070C0"/>
                </a:solidFill>
              </a:rPr>
              <a:t>numerales</a:t>
            </a:r>
            <a:endParaRPr lang="es-ES" sz="3600" dirty="0">
              <a:solidFill>
                <a:srgbClr val="0070C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 rot="398207">
            <a:off x="5406106" y="5330905"/>
            <a:ext cx="285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 smtClean="0">
                <a:solidFill>
                  <a:srgbClr val="0070C0"/>
                </a:solidFill>
              </a:rPr>
              <a:t>demostrativos</a:t>
            </a:r>
            <a:endParaRPr lang="es-ES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1278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PRONOMBRE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343" y="1201919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Personales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b="1" dirty="0" smtClean="0"/>
              <a:t>(Dos </a:t>
            </a:r>
            <a:r>
              <a:rPr lang="en-US" sz="2000" b="1" dirty="0" err="1" smtClean="0"/>
              <a:t>tipos</a:t>
            </a:r>
            <a:r>
              <a:rPr lang="en-US" sz="2000" b="1" dirty="0" smtClean="0"/>
              <a:t>)</a:t>
            </a:r>
            <a:endParaRPr lang="en-US" sz="2000" b="1" dirty="0"/>
          </a:p>
          <a:p>
            <a:pPr marL="0" indent="0">
              <a:buNone/>
            </a:pP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3600" b="1" dirty="0">
                <a:solidFill>
                  <a:srgbClr val="7030A0"/>
                </a:solidFill>
              </a:rPr>
              <a:t>T</a:t>
            </a:r>
            <a:r>
              <a:rPr lang="es-ES_tradnl" sz="3600" b="1" dirty="0" err="1">
                <a:solidFill>
                  <a:srgbClr val="7030A0"/>
                </a:solidFill>
              </a:rPr>
              <a:t>ónicos</a:t>
            </a:r>
            <a:r>
              <a:rPr lang="es-ES_tradnl" sz="4400" b="1" dirty="0" smtClean="0">
                <a:solidFill>
                  <a:srgbClr val="7030A0"/>
                </a:solidFill>
              </a:rPr>
              <a:t>:</a:t>
            </a:r>
          </a:p>
          <a:p>
            <a:pPr marL="0" indent="0">
              <a:buNone/>
            </a:pPr>
            <a:endParaRPr lang="es-ES_tradnl" sz="2000" b="1" dirty="0" smtClean="0"/>
          </a:p>
          <a:p>
            <a:pPr marL="0" indent="0">
              <a:buNone/>
            </a:pPr>
            <a:endParaRPr lang="es-ES_tradnl" sz="2000" b="1" dirty="0"/>
          </a:p>
          <a:p>
            <a:pPr marL="0" indent="0">
              <a:buNone/>
            </a:pPr>
            <a:r>
              <a:rPr lang="es-ES_tradnl" sz="3600" b="1" dirty="0" smtClean="0">
                <a:solidFill>
                  <a:srgbClr val="7030A0"/>
                </a:solidFill>
              </a:rPr>
              <a:t>Átonos:</a:t>
            </a:r>
          </a:p>
          <a:p>
            <a:pPr marL="0" indent="0">
              <a:buNone/>
            </a:pPr>
            <a:endParaRPr lang="es-ES_tradnl" sz="3600" b="1" dirty="0">
              <a:solidFill>
                <a:srgbClr val="7030A0"/>
              </a:solidFill>
            </a:endParaRPr>
          </a:p>
          <a:p>
            <a:pPr marL="0" indent="0" algn="r">
              <a:buNone/>
            </a:pPr>
            <a:r>
              <a:rPr lang="es-ES_tradnl" sz="2000" b="1" dirty="0" smtClean="0">
                <a:latin typeface="Arial" charset="0"/>
                <a:ea typeface="Arial" charset="0"/>
                <a:cs typeface="Arial" charset="0"/>
              </a:rPr>
              <a:t>Ejercicio 13, pág. 20</a:t>
            </a:r>
            <a:endParaRPr lang="en-US" sz="2000" b="1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2735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VERBO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Expresa</a:t>
            </a:r>
            <a:r>
              <a:rPr lang="en-US" dirty="0" smtClean="0"/>
              <a:t> </a:t>
            </a:r>
            <a:r>
              <a:rPr lang="en-US" dirty="0" err="1" smtClean="0"/>
              <a:t>acci</a:t>
            </a:r>
            <a:r>
              <a:rPr lang="es-ES_tradnl" dirty="0" err="1" smtClean="0"/>
              <a:t>ón</a:t>
            </a:r>
            <a:r>
              <a:rPr lang="es-ES_tradnl" dirty="0" smtClean="0"/>
              <a:t>, movimiento, existencia y estado.</a:t>
            </a:r>
          </a:p>
          <a:p>
            <a:r>
              <a:rPr lang="es-ES_tradnl" dirty="0" smtClean="0"/>
              <a:t>Pueden ser </a:t>
            </a:r>
            <a:r>
              <a:rPr lang="es-ES_tradnl" dirty="0" smtClean="0">
                <a:solidFill>
                  <a:srgbClr val="7030A0"/>
                </a:solidFill>
              </a:rPr>
              <a:t>regulares</a:t>
            </a:r>
            <a:r>
              <a:rPr lang="es-ES_tradnl" dirty="0" smtClean="0"/>
              <a:t> </a:t>
            </a:r>
          </a:p>
          <a:p>
            <a:endParaRPr lang="es-ES_tradnl" dirty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o </a:t>
            </a:r>
            <a:r>
              <a:rPr lang="es-ES_tradnl" dirty="0" err="1" smtClean="0">
                <a:solidFill>
                  <a:srgbClr val="7030A0"/>
                </a:solidFill>
              </a:rPr>
              <a:t>iregulares</a:t>
            </a:r>
            <a:r>
              <a:rPr lang="es-ES_tradnl" dirty="0" smtClean="0"/>
              <a:t>.</a:t>
            </a:r>
          </a:p>
          <a:p>
            <a:endParaRPr lang="es-ES_tradnl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CuadroTexto 3"/>
          <p:cNvSpPr txBox="1"/>
          <p:nvPr/>
        </p:nvSpPr>
        <p:spPr>
          <a:xfrm rot="21207382">
            <a:off x="1944915" y="3280229"/>
            <a:ext cx="2213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err="1" smtClean="0">
                <a:solidFill>
                  <a:srgbClr val="00B050"/>
                </a:solidFill>
              </a:rPr>
              <a:t>cant</a:t>
            </a:r>
            <a:r>
              <a:rPr lang="es-ES_tradnl" sz="3200" dirty="0" err="1" smtClean="0">
                <a:solidFill>
                  <a:srgbClr val="00B050"/>
                </a:solidFill>
              </a:rPr>
              <a:t>ábamos</a:t>
            </a:r>
            <a:endParaRPr lang="es-ES" sz="3200" dirty="0">
              <a:solidFill>
                <a:srgbClr val="00B05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 rot="628372">
            <a:off x="2412642" y="5160313"/>
            <a:ext cx="17161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 smtClean="0">
                <a:solidFill>
                  <a:srgbClr val="00B050"/>
                </a:solidFill>
              </a:rPr>
              <a:t>fueron</a:t>
            </a:r>
            <a:endParaRPr lang="es-ES" sz="4400" dirty="0">
              <a:solidFill>
                <a:srgbClr val="00B05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 rot="20847539">
            <a:off x="5400532" y="5083368"/>
            <a:ext cx="10314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00B050"/>
                </a:solidFill>
              </a:rPr>
              <a:t>doy</a:t>
            </a:r>
            <a:endParaRPr lang="es-ES" sz="4400" dirty="0"/>
          </a:p>
        </p:txBody>
      </p:sp>
    </p:spTree>
    <p:extLst>
      <p:ext uri="{BB962C8B-B14F-4D97-AF65-F5344CB8AC3E}">
        <p14:creationId xmlns:p14="http://schemas.microsoft.com/office/powerpoint/2010/main" val="70010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VERBO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Se </a:t>
            </a:r>
            <a:r>
              <a:rPr lang="en-US" dirty="0" smtClean="0">
                <a:solidFill>
                  <a:srgbClr val="7030A0"/>
                </a:solidFill>
              </a:rPr>
              <a:t>CONJUGA</a:t>
            </a:r>
            <a:r>
              <a:rPr lang="en-US" dirty="0" smtClean="0"/>
              <a:t> </a:t>
            </a:r>
            <a:r>
              <a:rPr lang="en-US" dirty="0" err="1" smtClean="0"/>
              <a:t>cambiando</a:t>
            </a:r>
            <a:r>
              <a:rPr lang="en-US" dirty="0" smtClean="0"/>
              <a:t> los </a:t>
            </a:r>
            <a:r>
              <a:rPr lang="en-US" dirty="0" err="1" smtClean="0"/>
              <a:t>morfemas</a:t>
            </a:r>
            <a:r>
              <a:rPr lang="en-US" dirty="0" smtClean="0"/>
              <a:t> </a:t>
            </a:r>
            <a:r>
              <a:rPr lang="en-US" dirty="0" err="1" smtClean="0"/>
              <a:t>flexivos</a:t>
            </a:r>
            <a:r>
              <a:rPr lang="en-US" dirty="0" smtClean="0"/>
              <a:t> de: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PERSONA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s-ES_tradnl" dirty="0" smtClean="0">
                <a:solidFill>
                  <a:srgbClr val="FF0000"/>
                </a:solidFill>
              </a:rPr>
              <a:t>ÚMERO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TIEMPO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MODO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ASPECTO </a:t>
            </a:r>
          </a:p>
          <a:p>
            <a:pPr marL="0" indent="0" algn="r">
              <a:buNone/>
            </a:pPr>
            <a:r>
              <a:rPr lang="en-US" dirty="0" err="1" smtClean="0"/>
              <a:t>Ejercicio</a:t>
            </a:r>
            <a:r>
              <a:rPr lang="en-US" dirty="0" smtClean="0"/>
              <a:t> 15, p</a:t>
            </a:r>
            <a:r>
              <a:rPr lang="es-ES_tradnl" dirty="0" err="1" smtClean="0"/>
              <a:t>ág</a:t>
            </a:r>
            <a:r>
              <a:rPr lang="es-ES_tradnl" dirty="0" smtClean="0"/>
              <a:t>. 21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35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iencia-cubana_ciencia-de-cuba_c2bfexisten-o-no-las-razas-humana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457200" y="279400"/>
            <a:ext cx="8229600" cy="6121400"/>
          </a:xfrm>
        </p:spPr>
      </p:pic>
    </p:spTree>
    <p:extLst>
      <p:ext uri="{BB962C8B-B14F-4D97-AF65-F5344CB8AC3E}">
        <p14:creationId xmlns:p14="http://schemas.microsoft.com/office/powerpoint/2010/main" val="96668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PREPOSICI</a:t>
            </a:r>
            <a:r>
              <a:rPr lang="es-ES_tradnl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RELACIONA</a:t>
            </a:r>
            <a:r>
              <a:rPr lang="es-ES" dirty="0" smtClean="0"/>
              <a:t> los elementos de una </a:t>
            </a:r>
            <a:r>
              <a:rPr lang="es-ES" dirty="0" err="1" smtClean="0"/>
              <a:t>oraci</a:t>
            </a:r>
            <a:r>
              <a:rPr lang="es-ES_tradnl" dirty="0" err="1" smtClean="0"/>
              <a:t>ón</a:t>
            </a:r>
            <a:endParaRPr lang="es-ES_tradnl" dirty="0" smtClean="0"/>
          </a:p>
          <a:p>
            <a:r>
              <a:rPr lang="es-ES_tradnl" dirty="0" smtClean="0"/>
              <a:t>Es una </a:t>
            </a:r>
            <a:r>
              <a:rPr lang="es-ES_tradnl" dirty="0" smtClean="0">
                <a:solidFill>
                  <a:srgbClr val="00B0F0"/>
                </a:solidFill>
              </a:rPr>
              <a:t>lista</a:t>
            </a:r>
            <a:r>
              <a:rPr lang="es-ES_tradnl" dirty="0" smtClean="0"/>
              <a:t> cerrada:</a:t>
            </a: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436" y="2844800"/>
            <a:ext cx="49657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30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CONJUNCIÓN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UNE </a:t>
            </a:r>
            <a:r>
              <a:rPr lang="es-ES" dirty="0" smtClean="0"/>
              <a:t>los elementos de una </a:t>
            </a:r>
            <a:r>
              <a:rPr lang="es-ES" dirty="0" err="1" smtClean="0"/>
              <a:t>oraci</a:t>
            </a:r>
            <a:r>
              <a:rPr lang="es-ES_tradnl" dirty="0" err="1" smtClean="0"/>
              <a:t>ón</a:t>
            </a:r>
            <a:endParaRPr lang="es-ES_tradnl" dirty="0" smtClean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51843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CONJUNCIÓN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UNE </a:t>
            </a:r>
            <a:r>
              <a:rPr lang="es-ES" dirty="0" smtClean="0"/>
              <a:t>los elementos de una </a:t>
            </a:r>
            <a:r>
              <a:rPr lang="es-ES" dirty="0" err="1" smtClean="0"/>
              <a:t>oraci</a:t>
            </a:r>
            <a:r>
              <a:rPr lang="es-ES_tradnl" dirty="0" err="1" smtClean="0"/>
              <a:t>ón</a:t>
            </a:r>
            <a:endParaRPr lang="es-ES_tradnl" dirty="0" smtClean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Funciona como </a:t>
            </a:r>
            <a:r>
              <a:rPr lang="es-ES" dirty="0" smtClean="0">
                <a:solidFill>
                  <a:srgbClr val="00B0F0"/>
                </a:solidFill>
              </a:rPr>
              <a:t>una </a:t>
            </a:r>
            <a:r>
              <a:rPr lang="es-ES" dirty="0" err="1" smtClean="0">
                <a:solidFill>
                  <a:srgbClr val="00B0F0"/>
                </a:solidFill>
              </a:rPr>
              <a:t>oraci</a:t>
            </a:r>
            <a:r>
              <a:rPr lang="es-ES_tradnl" dirty="0" err="1" smtClean="0">
                <a:solidFill>
                  <a:srgbClr val="00B0F0"/>
                </a:solidFill>
              </a:rPr>
              <a:t>ón</a:t>
            </a:r>
            <a:r>
              <a:rPr lang="es-ES_tradnl" dirty="0" smtClean="0">
                <a:solidFill>
                  <a:srgbClr val="00B0F0"/>
                </a:solidFill>
              </a:rPr>
              <a:t> </a:t>
            </a:r>
            <a:r>
              <a:rPr lang="es-ES_tradnl" dirty="0" smtClean="0"/>
              <a:t>independiente</a:t>
            </a:r>
            <a:r>
              <a:rPr lang="es-ES" dirty="0" smtClean="0"/>
              <a:t> resumida </a:t>
            </a:r>
            <a:r>
              <a:rPr lang="es-ES" dirty="0" smtClean="0">
                <a:solidFill>
                  <a:srgbClr val="00B0F0"/>
                </a:solidFill>
              </a:rPr>
              <a:t>en una palabra</a:t>
            </a:r>
            <a:endParaRPr lang="es-ES_tradnl" dirty="0" smtClean="0">
              <a:solidFill>
                <a:srgbClr val="00B0F0"/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290286" y="272018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INTERJECCIÓN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520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CONJUNCIÓN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UNE </a:t>
            </a:r>
            <a:r>
              <a:rPr lang="es-ES" dirty="0" smtClean="0"/>
              <a:t>los elementos de una </a:t>
            </a:r>
            <a:r>
              <a:rPr lang="es-ES" dirty="0" err="1" smtClean="0"/>
              <a:t>oraci</a:t>
            </a:r>
            <a:r>
              <a:rPr lang="es-ES_tradnl" dirty="0" err="1" smtClean="0"/>
              <a:t>ón</a:t>
            </a:r>
            <a:endParaRPr lang="es-ES_tradnl" dirty="0" smtClean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Funciona como </a:t>
            </a:r>
            <a:r>
              <a:rPr lang="es-ES" dirty="0" smtClean="0">
                <a:solidFill>
                  <a:srgbClr val="00B0F0"/>
                </a:solidFill>
              </a:rPr>
              <a:t>una </a:t>
            </a:r>
            <a:r>
              <a:rPr lang="es-ES" dirty="0" err="1" smtClean="0">
                <a:solidFill>
                  <a:srgbClr val="00B0F0"/>
                </a:solidFill>
              </a:rPr>
              <a:t>oraci</a:t>
            </a:r>
            <a:r>
              <a:rPr lang="es-ES_tradnl" dirty="0" err="1" smtClean="0">
                <a:solidFill>
                  <a:srgbClr val="00B0F0"/>
                </a:solidFill>
              </a:rPr>
              <a:t>ón</a:t>
            </a:r>
            <a:r>
              <a:rPr lang="es-ES_tradnl" dirty="0" smtClean="0">
                <a:solidFill>
                  <a:srgbClr val="00B0F0"/>
                </a:solidFill>
              </a:rPr>
              <a:t> </a:t>
            </a:r>
            <a:r>
              <a:rPr lang="es-ES_tradnl" dirty="0" smtClean="0"/>
              <a:t>independiente</a:t>
            </a:r>
            <a:r>
              <a:rPr lang="es-ES" dirty="0" smtClean="0"/>
              <a:t> resumida </a:t>
            </a:r>
            <a:r>
              <a:rPr lang="es-ES" dirty="0" smtClean="0">
                <a:solidFill>
                  <a:srgbClr val="00B0F0"/>
                </a:solidFill>
              </a:rPr>
              <a:t>en una palabra</a:t>
            </a:r>
            <a:endParaRPr lang="es-ES_tradnl" dirty="0" smtClean="0">
              <a:solidFill>
                <a:srgbClr val="00B0F0"/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290286" y="272018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INTERJECCIÓN</a:t>
            </a:r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9667">
            <a:off x="1161143" y="4983162"/>
            <a:ext cx="1649186" cy="168143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825" y="4916698"/>
            <a:ext cx="1776232" cy="143430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4971" y="4853774"/>
            <a:ext cx="2706915" cy="206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6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ADVERBIO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MODIFICA</a:t>
            </a:r>
            <a:r>
              <a:rPr lang="es-ES" dirty="0" smtClean="0"/>
              <a:t> al verbo, a un adjetivo o a otro adverbio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807141" y="2847518"/>
            <a:ext cx="27648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fastidies</a:t>
            </a:r>
            <a:endParaRPr lang="es-ES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572000" y="5547360"/>
            <a:ext cx="37862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lentamente</a:t>
            </a:r>
            <a:endParaRPr lang="es-ES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068047" y="4335938"/>
            <a:ext cx="2015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atractivo</a:t>
            </a:r>
            <a:endParaRPr lang="es-ES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454302" y="3968710"/>
            <a:ext cx="84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/>
              <a:t>           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718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ADVERBIO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MODIFICA</a:t>
            </a:r>
            <a:r>
              <a:rPr lang="es-ES" dirty="0" smtClean="0"/>
              <a:t> al verbo, a un adjetivo o a otro adverbio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807141" y="2847518"/>
            <a:ext cx="27648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fastidies</a:t>
            </a:r>
            <a:endParaRPr lang="es-ES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572000" y="5547360"/>
            <a:ext cx="37862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lentamente</a:t>
            </a:r>
            <a:endParaRPr lang="es-ES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068047" y="4335938"/>
            <a:ext cx="2015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atractivo</a:t>
            </a:r>
            <a:endParaRPr lang="es-ES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61" y="2847518"/>
            <a:ext cx="1732280" cy="98425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454302" y="3968710"/>
            <a:ext cx="84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/>
              <a:t>           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380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ADVERBIO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MODIFICA</a:t>
            </a:r>
            <a:r>
              <a:rPr lang="es-ES" dirty="0" smtClean="0"/>
              <a:t> al verbo, a un adjetivo o a otro adverbio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807141" y="2847518"/>
            <a:ext cx="27648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fastidies</a:t>
            </a:r>
            <a:endParaRPr lang="es-ES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572000" y="5547360"/>
            <a:ext cx="37862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lentamente</a:t>
            </a:r>
            <a:endParaRPr lang="es-ES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068047" y="4335938"/>
            <a:ext cx="2015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atractivo</a:t>
            </a:r>
            <a:endParaRPr lang="es-ES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61" y="2847518"/>
            <a:ext cx="1732280" cy="98425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454302" y="3968710"/>
            <a:ext cx="84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/>
              <a:t>           </a:t>
            </a:r>
            <a:endParaRPr lang="es-ES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631" y="4138483"/>
            <a:ext cx="2616200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0587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ADVERBIO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MODIFICA</a:t>
            </a:r>
            <a:r>
              <a:rPr lang="es-ES" dirty="0" smtClean="0"/>
              <a:t> al verbo, a un adjetivo o a otro adverbio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807141" y="2847518"/>
            <a:ext cx="27648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fastidies</a:t>
            </a:r>
            <a:endParaRPr lang="es-ES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572000" y="5547360"/>
            <a:ext cx="37862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lentamente</a:t>
            </a:r>
            <a:endParaRPr lang="es-ES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068047" y="4335938"/>
            <a:ext cx="2015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atractivo</a:t>
            </a:r>
            <a:endParaRPr lang="es-ES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61" y="2847518"/>
            <a:ext cx="1732280" cy="98425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454302" y="3968710"/>
            <a:ext cx="84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/>
              <a:t>           </a:t>
            </a:r>
            <a:endParaRPr lang="es-ES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631" y="4138483"/>
            <a:ext cx="2616200" cy="11049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2731" y="5186264"/>
            <a:ext cx="1392570" cy="139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68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9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Categorías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gramaticales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tipos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palabras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1859C"/>
                </a:solidFill>
              </a:rPr>
              <a:t>VARIABLES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cambian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forma, </a:t>
            </a:r>
            <a:r>
              <a:rPr lang="en-US" dirty="0" err="1" smtClean="0"/>
              <a:t>depende</a:t>
            </a:r>
            <a:r>
              <a:rPr lang="en-US" dirty="0" smtClean="0"/>
              <a:t> del </a:t>
            </a:r>
            <a:r>
              <a:rPr lang="en-US" dirty="0" err="1" smtClean="0"/>
              <a:t>contexto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INVARIABLES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cambian</a:t>
            </a:r>
            <a:r>
              <a:rPr lang="en-US" dirty="0" smtClean="0"/>
              <a:t> </a:t>
            </a:r>
            <a:r>
              <a:rPr lang="en-US" dirty="0" err="1" smtClean="0"/>
              <a:t>nunca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forma)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68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SUSTANTIVO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Designa</a:t>
            </a:r>
            <a:r>
              <a:rPr lang="en-US" dirty="0" smtClean="0"/>
              <a:t> personas, </a:t>
            </a:r>
            <a:r>
              <a:rPr lang="en-US" dirty="0" err="1" smtClean="0"/>
              <a:t>animales</a:t>
            </a:r>
            <a:r>
              <a:rPr lang="en-US" dirty="0" smtClean="0"/>
              <a:t>, ideas y </a:t>
            </a:r>
            <a:r>
              <a:rPr lang="en-US" dirty="0" err="1" smtClean="0"/>
              <a:t>cosas</a:t>
            </a:r>
            <a:endParaRPr lang="en-US" dirty="0" smtClean="0"/>
          </a:p>
          <a:p>
            <a:r>
              <a:rPr lang="en-US" dirty="0" err="1" smtClean="0"/>
              <a:t>Concuerda</a:t>
            </a:r>
            <a:r>
              <a:rPr lang="en-US" dirty="0" smtClean="0"/>
              <a:t> en GÉNERO y NÚMERO con: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					NOMBRE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DETERMINANTE						ADJETIVO 												CALIFICATIVO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96813" y="2721338"/>
            <a:ext cx="29439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_tradnl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lagarto</a:t>
            </a:r>
            <a:endParaRPr lang="es-ES_tradnl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9066" y="3429000"/>
            <a:ext cx="19642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_tradnl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ese</a:t>
            </a:r>
            <a:endParaRPr lang="es-ES_tradnl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52198" y="3644668"/>
            <a:ext cx="2560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_tradnl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amarillo</a:t>
            </a:r>
            <a:endParaRPr lang="es-ES_tradnl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079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SUSTANTIVO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Pasamos</a:t>
            </a:r>
            <a:r>
              <a:rPr lang="en-US" dirty="0" smtClean="0"/>
              <a:t> al </a:t>
            </a:r>
            <a:r>
              <a:rPr lang="en-US" dirty="0" err="1" smtClean="0"/>
              <a:t>femenino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err="1" smtClean="0"/>
              <a:t>Médico</a:t>
            </a:r>
            <a:endParaRPr lang="en-US" dirty="0" smtClean="0"/>
          </a:p>
          <a:p>
            <a:r>
              <a:rPr lang="en-US" dirty="0" err="1" smtClean="0"/>
              <a:t>Jefe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200" y="1138535"/>
            <a:ext cx="2615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GÉNERO</a:t>
            </a:r>
            <a:endParaRPr lang="es-ES_tradnl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505200" y="3234266"/>
            <a:ext cx="829733" cy="13038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2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SUSTANTIVO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Pasamos</a:t>
            </a:r>
            <a:r>
              <a:rPr lang="en-US" dirty="0" smtClean="0"/>
              <a:t> al </a:t>
            </a:r>
            <a:r>
              <a:rPr lang="en-US" dirty="0" err="1" smtClean="0"/>
              <a:t>femenino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err="1" smtClean="0"/>
              <a:t>Sacerdote</a:t>
            </a:r>
            <a:endParaRPr lang="en-US" dirty="0" smtClean="0"/>
          </a:p>
          <a:p>
            <a:r>
              <a:rPr lang="en-US" dirty="0" err="1" smtClean="0"/>
              <a:t>Alcalde</a:t>
            </a:r>
            <a:endParaRPr lang="en-US" dirty="0" smtClean="0"/>
          </a:p>
          <a:p>
            <a:r>
              <a:rPr lang="en-US" dirty="0" smtClean="0"/>
              <a:t>Actor</a:t>
            </a:r>
          </a:p>
          <a:p>
            <a:r>
              <a:rPr lang="en-US" dirty="0" err="1" smtClean="0"/>
              <a:t>Héroe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200" y="1138535"/>
            <a:ext cx="2615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GÉNERO</a:t>
            </a:r>
            <a:endParaRPr lang="es-ES_tradnl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505200" y="3234266"/>
            <a:ext cx="829733" cy="13038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9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SUSTANTIVO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Pasamos</a:t>
            </a:r>
            <a:r>
              <a:rPr lang="en-US" dirty="0" smtClean="0"/>
              <a:t> al </a:t>
            </a:r>
            <a:r>
              <a:rPr lang="en-US" dirty="0" err="1" smtClean="0"/>
              <a:t>femenino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err="1" smtClean="0"/>
              <a:t>Ardilla</a:t>
            </a:r>
            <a:endParaRPr lang="en-US" dirty="0" smtClean="0"/>
          </a:p>
          <a:p>
            <a:r>
              <a:rPr lang="en-US" dirty="0" err="1" smtClean="0"/>
              <a:t>Tiburón</a:t>
            </a:r>
            <a:endParaRPr lang="en-US" dirty="0" smtClean="0"/>
          </a:p>
          <a:p>
            <a:r>
              <a:rPr lang="en-US" dirty="0" err="1" smtClean="0"/>
              <a:t>Camello</a:t>
            </a:r>
            <a:endParaRPr lang="en-US" dirty="0" smtClean="0"/>
          </a:p>
          <a:p>
            <a:r>
              <a:rPr lang="en-US" dirty="0" err="1"/>
              <a:t>C</a:t>
            </a:r>
            <a:r>
              <a:rPr lang="en-US" dirty="0" err="1" smtClean="0"/>
              <a:t>aballo</a:t>
            </a:r>
            <a:endParaRPr lang="en-US" dirty="0" smtClean="0"/>
          </a:p>
          <a:p>
            <a:r>
              <a:rPr lang="en-US" dirty="0" smtClean="0"/>
              <a:t>Toro</a:t>
            </a:r>
          </a:p>
          <a:p>
            <a:r>
              <a:rPr lang="en-US" dirty="0" err="1" smtClean="0"/>
              <a:t>Abeja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200" y="1138535"/>
            <a:ext cx="2615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GÉNERO</a:t>
            </a:r>
            <a:endParaRPr lang="es-ES_tradnl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505200" y="3234266"/>
            <a:ext cx="829733" cy="13038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4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SUSTANTIVO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curiosos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El </a:t>
            </a:r>
            <a:r>
              <a:rPr lang="en-US" dirty="0" err="1" smtClean="0"/>
              <a:t>cólera</a:t>
            </a:r>
            <a:r>
              <a:rPr lang="en-US" dirty="0" smtClean="0"/>
              <a:t>										La </a:t>
            </a:r>
            <a:r>
              <a:rPr lang="en-US" dirty="0" err="1" smtClean="0"/>
              <a:t>cólera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frente</a:t>
            </a:r>
            <a:r>
              <a:rPr lang="en-US" dirty="0" smtClean="0"/>
              <a:t>										La </a:t>
            </a:r>
            <a:r>
              <a:rPr lang="en-US" dirty="0" err="1" smtClean="0"/>
              <a:t>frente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El </a:t>
            </a:r>
            <a:r>
              <a:rPr lang="en-US" dirty="0" err="1" smtClean="0"/>
              <a:t>periodista</a:t>
            </a:r>
            <a:r>
              <a:rPr lang="en-US" dirty="0" smtClean="0"/>
              <a:t>							La </a:t>
            </a:r>
            <a:r>
              <a:rPr lang="en-US" dirty="0" err="1" smtClean="0"/>
              <a:t>periodista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concursante</a:t>
            </a:r>
            <a:r>
              <a:rPr lang="en-US" dirty="0" smtClean="0"/>
              <a:t>						La </a:t>
            </a:r>
            <a:r>
              <a:rPr lang="en-US" dirty="0" err="1" smtClean="0"/>
              <a:t>concursante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200" y="1138535"/>
            <a:ext cx="2615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GÉNERO</a:t>
            </a:r>
            <a:endParaRPr lang="es-ES_tradnl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11270" y="2967335"/>
            <a:ext cx="9214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VS</a:t>
            </a:r>
            <a:endParaRPr lang="es-ES_tradnl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5867" y="6126163"/>
            <a:ext cx="2515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Abadi MT Condensed Light"/>
                <a:cs typeface="Abadi MT Condensed Light"/>
              </a:rPr>
              <a:t>Ejercicio</a:t>
            </a:r>
            <a:r>
              <a:rPr lang="en-US" sz="2800" dirty="0" smtClean="0">
                <a:latin typeface="Abadi MT Condensed Light"/>
                <a:cs typeface="Abadi MT Condensed Light"/>
              </a:rPr>
              <a:t> 2, </a:t>
            </a:r>
            <a:r>
              <a:rPr lang="en-US" sz="2800" dirty="0" err="1" smtClean="0">
                <a:latin typeface="Abadi MT Condensed Light"/>
                <a:cs typeface="Abadi MT Condensed Light"/>
              </a:rPr>
              <a:t>pág</a:t>
            </a:r>
            <a:r>
              <a:rPr lang="en-US" sz="2800" dirty="0" smtClean="0">
                <a:latin typeface="Abadi MT Condensed Light"/>
                <a:cs typeface="Abadi MT Condensed Light"/>
              </a:rPr>
              <a:t>. 15</a:t>
            </a:r>
            <a:endParaRPr lang="en-US" sz="2800" dirty="0">
              <a:latin typeface="Abadi MT Condensed Light"/>
              <a:cs typeface="Abadi MT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37620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614</Words>
  <Application>Microsoft Macintosh PowerPoint</Application>
  <PresentationFormat>Presentación en pantalla (4:3)</PresentationFormat>
  <Paragraphs>286</Paragraphs>
  <Slides>37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1" baseType="lpstr">
      <vt:lpstr>Abadi MT Condensed Light</vt:lpstr>
      <vt:lpstr>Calibri</vt:lpstr>
      <vt:lpstr>Arial</vt:lpstr>
      <vt:lpstr>Office Theme</vt:lpstr>
      <vt:lpstr>LAS CATEGORÍAS GRAMATICALES</vt:lpstr>
      <vt:lpstr>Presentación de PowerPoint</vt:lpstr>
      <vt:lpstr>Presentación de PowerPoint</vt:lpstr>
      <vt:lpstr>9 Categorías gramaticales (tipos de palabras)</vt:lpstr>
      <vt:lpstr>SUSTANTIVO</vt:lpstr>
      <vt:lpstr>SUSTANTIVO</vt:lpstr>
      <vt:lpstr>SUSTANTIVO</vt:lpstr>
      <vt:lpstr>SUSTANTIVO</vt:lpstr>
      <vt:lpstr>SUSTANTIVO</vt:lpstr>
      <vt:lpstr>SUSTANTIVO</vt:lpstr>
      <vt:lpstr>SUSTANTIVO</vt:lpstr>
      <vt:lpstr>SUSTANTIVO</vt:lpstr>
      <vt:lpstr>SUSTANTIVO</vt:lpstr>
      <vt:lpstr>ADJETIVO CALIFICATIVO</vt:lpstr>
      <vt:lpstr>ADJETIVO CALIFICATIVO</vt:lpstr>
      <vt:lpstr>ADJETIVO CALIFICATIVO</vt:lpstr>
      <vt:lpstr>ADJETIVO CALIFICATIVO</vt:lpstr>
      <vt:lpstr>DETERMINANTE</vt:lpstr>
      <vt:lpstr>DETERMINANTE</vt:lpstr>
      <vt:lpstr>DETERMINANTE</vt:lpstr>
      <vt:lpstr>DETERMINANTE</vt:lpstr>
      <vt:lpstr>DETERMINANTE</vt:lpstr>
      <vt:lpstr>DETERMINANTE</vt:lpstr>
      <vt:lpstr>DETERMINANTE</vt:lpstr>
      <vt:lpstr>PRONOMBRE</vt:lpstr>
      <vt:lpstr>PRONOMBRE</vt:lpstr>
      <vt:lpstr>PRONOMBRE</vt:lpstr>
      <vt:lpstr>VERBO</vt:lpstr>
      <vt:lpstr>VERBO</vt:lpstr>
      <vt:lpstr>PREPOSICIÓN</vt:lpstr>
      <vt:lpstr>CONJUNCIÓN</vt:lpstr>
      <vt:lpstr>CONJUNCIÓN</vt:lpstr>
      <vt:lpstr>CONJUNCIÓN</vt:lpstr>
      <vt:lpstr>ADVERBIO</vt:lpstr>
      <vt:lpstr>ADVERBIO</vt:lpstr>
      <vt:lpstr>ADVERBIO</vt:lpstr>
      <vt:lpstr>ADVERBIO</vt:lpstr>
    </vt:vector>
  </TitlesOfParts>
  <Company>Col·legi Internacional SEK Catalunya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CATEGORÍAS GRAMATICALES</dc:title>
  <dc:creator>Abraham Bolaino Troya</dc:creator>
  <cp:lastModifiedBy>Usuario de Microsoft Office</cp:lastModifiedBy>
  <cp:revision>18</cp:revision>
  <dcterms:created xsi:type="dcterms:W3CDTF">2016-09-15T20:57:56Z</dcterms:created>
  <dcterms:modified xsi:type="dcterms:W3CDTF">2016-09-23T12:45:49Z</dcterms:modified>
</cp:coreProperties>
</file>