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3" r:id="rId4"/>
    <p:sldId id="264" r:id="rId5"/>
    <p:sldId id="265" r:id="rId6"/>
    <p:sldId id="266" r:id="rId7"/>
    <p:sldId id="258" r:id="rId8"/>
    <p:sldId id="267" r:id="rId9"/>
    <p:sldId id="268" r:id="rId10"/>
    <p:sldId id="269" r:id="rId11"/>
    <p:sldId id="270" r:id="rId12"/>
    <p:sldId id="259" r:id="rId13"/>
    <p:sldId id="271" r:id="rId14"/>
    <p:sldId id="272" r:id="rId15"/>
    <p:sldId id="260" r:id="rId16"/>
    <p:sldId id="26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62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92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43"/>
  </p:normalViewPr>
  <p:slideViewPr>
    <p:cSldViewPr snapToGrid="0" snapToObjects="1">
      <p:cViewPr varScale="1">
        <p:scale>
          <a:sx n="90" d="100"/>
          <a:sy n="90" d="100"/>
        </p:scale>
        <p:origin x="8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11/20/16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Arrastre la imagen al marcador de posición o haga clic en el icono para agregar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11/20/16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11/20/16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Arrastre la imagen al marcador de posición o haga clic en el icono para agregar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11/20/16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Relationship Id="rId3" Type="http://schemas.openxmlformats.org/officeDocument/2006/relationships/image" Target="../media/image9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4" Type="http://schemas.openxmlformats.org/officeDocument/2006/relationships/image" Target="../media/image1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_tradnl" sz="7200" dirty="0" smtClean="0">
                <a:solidFill>
                  <a:schemeClr val="accent4">
                    <a:lumMod val="50000"/>
                  </a:schemeClr>
                </a:solidFill>
              </a:rPr>
              <a:t>Texto expositivo</a:t>
            </a:r>
            <a:endParaRPr lang="es-ES_tradnl" sz="7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16048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732368"/>
          </a:xfrm>
        </p:spPr>
        <p:txBody>
          <a:bodyPr>
            <a:noAutofit/>
          </a:bodyPr>
          <a:lstStyle/>
          <a:p>
            <a:r>
              <a:rPr lang="es-ES_tradnl" sz="6000" dirty="0" smtClean="0">
                <a:solidFill>
                  <a:schemeClr val="accent4">
                    <a:lumMod val="50000"/>
                  </a:schemeClr>
                </a:solidFill>
              </a:rPr>
              <a:t>CARACTER</a:t>
            </a:r>
            <a:r>
              <a:rPr lang="es-ES" sz="6000" dirty="0" smtClean="0">
                <a:solidFill>
                  <a:schemeClr val="accent4">
                    <a:lumMod val="50000"/>
                  </a:schemeClr>
                </a:solidFill>
              </a:rPr>
              <a:t>ÍSTICAS</a:t>
            </a:r>
            <a:endParaRPr lang="es-ES_tradnl" sz="6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95401" y="2500312"/>
            <a:ext cx="9601196" cy="3700463"/>
          </a:xfrm>
        </p:spPr>
        <p:txBody>
          <a:bodyPr>
            <a:normAutofit/>
          </a:bodyPr>
          <a:lstStyle/>
          <a:p>
            <a:r>
              <a:rPr lang="es-ES_tradnl" sz="2800" dirty="0" smtClean="0"/>
              <a:t> Casi todas las </a:t>
            </a:r>
            <a:r>
              <a:rPr lang="es-ES_tradnl" sz="2800" dirty="0" smtClean="0">
                <a:solidFill>
                  <a:srgbClr val="D89234"/>
                </a:solidFill>
              </a:rPr>
              <a:t>oraciones</a:t>
            </a:r>
            <a:r>
              <a:rPr lang="es-ES_tradnl" sz="2800" dirty="0" smtClean="0"/>
              <a:t> son </a:t>
            </a:r>
            <a:r>
              <a:rPr lang="es-ES_tradnl" sz="2800" dirty="0">
                <a:solidFill>
                  <a:srgbClr val="D89234"/>
                </a:solidFill>
              </a:rPr>
              <a:t>enunciativas</a:t>
            </a:r>
            <a:r>
              <a:rPr lang="es-ES_tradnl" sz="2800" dirty="0" smtClean="0"/>
              <a:t> (afirmativas y negativas)</a:t>
            </a:r>
          </a:p>
          <a:p>
            <a:r>
              <a:rPr lang="es-ES_tradnl" sz="2800" dirty="0" smtClean="0"/>
              <a:t>Uso de la </a:t>
            </a:r>
            <a:r>
              <a:rPr lang="es-ES_tradnl" sz="2800" dirty="0" smtClean="0">
                <a:solidFill>
                  <a:srgbClr val="C00000"/>
                </a:solidFill>
              </a:rPr>
              <a:t>tercera personal </a:t>
            </a:r>
            <a:r>
              <a:rPr lang="es-ES_tradnl" sz="2800" dirty="0" smtClean="0"/>
              <a:t>/ Verbos en </a:t>
            </a:r>
            <a:r>
              <a:rPr lang="es-ES_tradnl" sz="2800" dirty="0" smtClean="0">
                <a:solidFill>
                  <a:srgbClr val="C00000"/>
                </a:solidFill>
              </a:rPr>
              <a:t>presente atemporal</a:t>
            </a:r>
            <a:r>
              <a:rPr lang="es-ES_tradnl" sz="2800" dirty="0" smtClean="0"/>
              <a:t>.        </a:t>
            </a:r>
            <a:r>
              <a:rPr lang="es-ES_tradnl" dirty="0" err="1" smtClean="0"/>
              <a:t>Ej</a:t>
            </a:r>
            <a:r>
              <a:rPr lang="es-ES_tradnl" dirty="0" smtClean="0"/>
              <a:t>: El guepardo es </a:t>
            </a:r>
            <a:r>
              <a:rPr lang="es-ES" dirty="0" smtClean="0"/>
              <a:t>el animal terrestre m</a:t>
            </a:r>
            <a:r>
              <a:rPr lang="es-ES" dirty="0" smtClean="0"/>
              <a:t>ás veloz, alcanza los 115 km/h</a:t>
            </a:r>
          </a:p>
          <a:p>
            <a:r>
              <a:rPr lang="es-ES" sz="2800" dirty="0" smtClean="0"/>
              <a:t>Vocabulario </a:t>
            </a:r>
            <a:r>
              <a:rPr lang="es-ES" sz="2800" b="1" dirty="0" smtClean="0">
                <a:solidFill>
                  <a:srgbClr val="00B0F0"/>
                </a:solidFill>
              </a:rPr>
              <a:t>formal</a:t>
            </a:r>
            <a:r>
              <a:rPr lang="es-ES" sz="2800" dirty="0" smtClean="0">
                <a:solidFill>
                  <a:srgbClr val="00B0F0"/>
                </a:solidFill>
              </a:rPr>
              <a:t> </a:t>
            </a:r>
            <a:r>
              <a:rPr lang="es-ES" sz="2800" dirty="0" smtClean="0"/>
              <a:t>y </a:t>
            </a:r>
            <a:r>
              <a:rPr lang="es-ES" sz="2800" b="1" dirty="0" smtClean="0">
                <a:solidFill>
                  <a:srgbClr val="00B0F0"/>
                </a:solidFill>
              </a:rPr>
              <a:t>específico</a:t>
            </a:r>
          </a:p>
          <a:p>
            <a:endParaRPr lang="es-ES_tradnl" sz="2800" dirty="0"/>
          </a:p>
        </p:txBody>
      </p:sp>
    </p:spTree>
    <p:extLst>
      <p:ext uri="{BB962C8B-B14F-4D97-AF65-F5344CB8AC3E}">
        <p14:creationId xmlns:p14="http://schemas.microsoft.com/office/powerpoint/2010/main" val="1415546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732368"/>
          </a:xfrm>
        </p:spPr>
        <p:txBody>
          <a:bodyPr>
            <a:noAutofit/>
          </a:bodyPr>
          <a:lstStyle/>
          <a:p>
            <a:r>
              <a:rPr lang="es-ES_tradnl" sz="6000" dirty="0" smtClean="0">
                <a:solidFill>
                  <a:schemeClr val="accent4">
                    <a:lumMod val="50000"/>
                  </a:schemeClr>
                </a:solidFill>
              </a:rPr>
              <a:t>CARACTER</a:t>
            </a:r>
            <a:r>
              <a:rPr lang="es-ES" sz="6000" dirty="0" smtClean="0">
                <a:solidFill>
                  <a:schemeClr val="accent4">
                    <a:lumMod val="50000"/>
                  </a:schemeClr>
                </a:solidFill>
              </a:rPr>
              <a:t>ÍSTICAS</a:t>
            </a:r>
            <a:endParaRPr lang="es-ES_tradnl" sz="6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95401" y="2500312"/>
            <a:ext cx="9601196" cy="3700463"/>
          </a:xfrm>
        </p:spPr>
        <p:txBody>
          <a:bodyPr>
            <a:normAutofit/>
          </a:bodyPr>
          <a:lstStyle/>
          <a:p>
            <a:r>
              <a:rPr lang="es-ES_tradnl" sz="2800" dirty="0" smtClean="0"/>
              <a:t> Casi todas las </a:t>
            </a:r>
            <a:r>
              <a:rPr lang="es-ES_tradnl" sz="2800" dirty="0" smtClean="0">
                <a:solidFill>
                  <a:srgbClr val="D89234"/>
                </a:solidFill>
              </a:rPr>
              <a:t>oraciones</a:t>
            </a:r>
            <a:r>
              <a:rPr lang="es-ES_tradnl" sz="2800" dirty="0" smtClean="0"/>
              <a:t> son </a:t>
            </a:r>
            <a:r>
              <a:rPr lang="es-ES_tradnl" sz="2800" dirty="0">
                <a:solidFill>
                  <a:srgbClr val="D89234"/>
                </a:solidFill>
              </a:rPr>
              <a:t>enunciativas</a:t>
            </a:r>
            <a:r>
              <a:rPr lang="es-ES_tradnl" sz="2800" dirty="0" smtClean="0"/>
              <a:t> (afirmativas y negativas)</a:t>
            </a:r>
          </a:p>
          <a:p>
            <a:r>
              <a:rPr lang="es-ES_tradnl" sz="2800" dirty="0" smtClean="0"/>
              <a:t>Uso de la </a:t>
            </a:r>
            <a:r>
              <a:rPr lang="es-ES_tradnl" sz="2800" dirty="0" smtClean="0">
                <a:solidFill>
                  <a:srgbClr val="C00000"/>
                </a:solidFill>
              </a:rPr>
              <a:t>tercera personal </a:t>
            </a:r>
            <a:r>
              <a:rPr lang="es-ES_tradnl" sz="2800" dirty="0" smtClean="0"/>
              <a:t>/ Verbos en </a:t>
            </a:r>
            <a:r>
              <a:rPr lang="es-ES_tradnl" sz="2800" dirty="0" smtClean="0">
                <a:solidFill>
                  <a:srgbClr val="C00000"/>
                </a:solidFill>
              </a:rPr>
              <a:t>presente atemporal</a:t>
            </a:r>
            <a:r>
              <a:rPr lang="es-ES_tradnl" sz="2800" dirty="0" smtClean="0"/>
              <a:t>.        </a:t>
            </a:r>
            <a:r>
              <a:rPr lang="es-ES_tradnl" dirty="0" err="1" smtClean="0"/>
              <a:t>Ej</a:t>
            </a:r>
            <a:r>
              <a:rPr lang="es-ES_tradnl" dirty="0" smtClean="0"/>
              <a:t>: El guepardo es </a:t>
            </a:r>
            <a:r>
              <a:rPr lang="es-ES" dirty="0" smtClean="0"/>
              <a:t>el animal terrestre m</a:t>
            </a:r>
            <a:r>
              <a:rPr lang="es-ES" dirty="0" smtClean="0"/>
              <a:t>ás veloz, alcanza los 115 km/h</a:t>
            </a:r>
          </a:p>
          <a:p>
            <a:r>
              <a:rPr lang="es-ES" sz="2800" dirty="0" smtClean="0"/>
              <a:t>Vocabulario </a:t>
            </a:r>
            <a:r>
              <a:rPr lang="es-ES" sz="2800" b="1" dirty="0" smtClean="0">
                <a:solidFill>
                  <a:srgbClr val="00B0F0"/>
                </a:solidFill>
              </a:rPr>
              <a:t>formal</a:t>
            </a:r>
            <a:r>
              <a:rPr lang="es-ES" sz="2800" dirty="0" smtClean="0">
                <a:solidFill>
                  <a:srgbClr val="00B0F0"/>
                </a:solidFill>
              </a:rPr>
              <a:t> </a:t>
            </a:r>
            <a:r>
              <a:rPr lang="es-ES" sz="2800" dirty="0" smtClean="0"/>
              <a:t>y </a:t>
            </a:r>
            <a:r>
              <a:rPr lang="es-ES" sz="2800" b="1" dirty="0" smtClean="0">
                <a:solidFill>
                  <a:srgbClr val="00B0F0"/>
                </a:solidFill>
              </a:rPr>
              <a:t>específico</a:t>
            </a:r>
          </a:p>
          <a:p>
            <a:r>
              <a:rPr lang="es-ES_tradnl" sz="2800" dirty="0" smtClean="0"/>
              <a:t>Estructura l</a:t>
            </a:r>
            <a:r>
              <a:rPr lang="es-ES" sz="2800" dirty="0" err="1" smtClean="0"/>
              <a:t>ógica</a:t>
            </a:r>
            <a:r>
              <a:rPr lang="es-ES" sz="2800" dirty="0" smtClean="0"/>
              <a:t>: </a:t>
            </a:r>
          </a:p>
          <a:p>
            <a:pPr marL="0" indent="0">
              <a:buNone/>
            </a:pPr>
            <a:r>
              <a:rPr lang="es-ES" sz="2800" i="1" dirty="0"/>
              <a:t>	</a:t>
            </a:r>
            <a:r>
              <a:rPr lang="es-ES" sz="2800" i="1" dirty="0" smtClean="0"/>
              <a:t>	INTRODUCCIÓN, DESARROLLO y CONCLUSIÓN</a:t>
            </a:r>
            <a:endParaRPr lang="es-ES_tradnl" sz="2800" i="1" dirty="0" smtClean="0"/>
          </a:p>
          <a:p>
            <a:endParaRPr lang="es-ES_tradnl" sz="2800" dirty="0"/>
          </a:p>
        </p:txBody>
      </p:sp>
    </p:spTree>
    <p:extLst>
      <p:ext uri="{BB962C8B-B14F-4D97-AF65-F5344CB8AC3E}">
        <p14:creationId xmlns:p14="http://schemas.microsoft.com/office/powerpoint/2010/main" val="1648946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Dependiendo del </a:t>
            </a:r>
            <a:r>
              <a:rPr lang="es-ES_tradnl" dirty="0" smtClean="0">
                <a:solidFill>
                  <a:srgbClr val="7030A0"/>
                </a:solidFill>
              </a:rPr>
              <a:t>tipo de lector</a:t>
            </a:r>
            <a:r>
              <a:rPr lang="es-ES_tradnl" dirty="0" smtClean="0"/>
              <a:t>, ser</a:t>
            </a:r>
            <a:r>
              <a:rPr lang="es-ES" dirty="0" err="1" smtClean="0"/>
              <a:t>án</a:t>
            </a:r>
            <a:r>
              <a:rPr lang="es-ES" dirty="0" smtClean="0"/>
              <a:t>: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ES_tradnl" sz="3200" dirty="0"/>
          </a:p>
        </p:txBody>
      </p:sp>
    </p:spTree>
    <p:extLst>
      <p:ext uri="{BB962C8B-B14F-4D97-AF65-F5344CB8AC3E}">
        <p14:creationId xmlns:p14="http://schemas.microsoft.com/office/powerpoint/2010/main" val="115029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Dependiendo del </a:t>
            </a:r>
            <a:r>
              <a:rPr lang="es-ES_tradnl" dirty="0" smtClean="0">
                <a:solidFill>
                  <a:srgbClr val="7030A0"/>
                </a:solidFill>
              </a:rPr>
              <a:t>tipo de lector</a:t>
            </a:r>
            <a:r>
              <a:rPr lang="es-ES_tradnl" dirty="0" smtClean="0"/>
              <a:t>, ser</a:t>
            </a:r>
            <a:r>
              <a:rPr lang="es-ES" dirty="0" err="1" smtClean="0"/>
              <a:t>án</a:t>
            </a:r>
            <a:r>
              <a:rPr lang="es-ES" dirty="0" smtClean="0"/>
              <a:t>: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sz="4000" b="1" dirty="0" smtClean="0">
                <a:solidFill>
                  <a:srgbClr val="7030A0"/>
                </a:solidFill>
              </a:rPr>
              <a:t>DIVULGATIVOS</a:t>
            </a:r>
            <a:r>
              <a:rPr lang="es-ES_tradnl" dirty="0" smtClean="0">
                <a:solidFill>
                  <a:srgbClr val="7030A0"/>
                </a:solidFill>
              </a:rPr>
              <a:t> </a:t>
            </a:r>
            <a:r>
              <a:rPr lang="es-ES_tradnl" sz="3200" dirty="0" smtClean="0"/>
              <a:t>(el p</a:t>
            </a:r>
            <a:r>
              <a:rPr lang="es-ES" sz="3200" dirty="0" err="1" smtClean="0"/>
              <a:t>úblico</a:t>
            </a:r>
            <a:r>
              <a:rPr lang="es-ES" sz="3200" dirty="0" smtClean="0"/>
              <a:t> </a:t>
            </a:r>
            <a:r>
              <a:rPr lang="es-ES" sz="3200" b="1" u="sng" dirty="0" smtClean="0"/>
              <a:t>no tiene </a:t>
            </a:r>
            <a:r>
              <a:rPr lang="es-ES" sz="3200" dirty="0" smtClean="0"/>
              <a:t>											conocimientos previos sobre el tema)</a:t>
            </a:r>
          </a:p>
          <a:p>
            <a:endParaRPr lang="es-ES_tradnl" dirty="0" smtClean="0"/>
          </a:p>
          <a:p>
            <a:pPr marL="0" indent="0">
              <a:buNone/>
            </a:pPr>
            <a:endParaRPr lang="es-ES_tradnl" sz="4000" b="1" dirty="0" smtClean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70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Dependiendo del </a:t>
            </a:r>
            <a:r>
              <a:rPr lang="es-ES_tradnl" dirty="0" smtClean="0">
                <a:solidFill>
                  <a:srgbClr val="7030A0"/>
                </a:solidFill>
              </a:rPr>
              <a:t>tipo de lector</a:t>
            </a:r>
            <a:r>
              <a:rPr lang="es-ES_tradnl" dirty="0" smtClean="0"/>
              <a:t>, ser</a:t>
            </a:r>
            <a:r>
              <a:rPr lang="es-ES" dirty="0" err="1" smtClean="0"/>
              <a:t>án</a:t>
            </a:r>
            <a:r>
              <a:rPr lang="es-ES" dirty="0" smtClean="0"/>
              <a:t>:</a:t>
            </a:r>
            <a:endParaRPr lang="es-ES_tradn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sz="4000" b="1" dirty="0" smtClean="0">
                <a:solidFill>
                  <a:srgbClr val="7030A0"/>
                </a:solidFill>
              </a:rPr>
              <a:t>DIVULGATIVOS</a:t>
            </a:r>
            <a:r>
              <a:rPr lang="es-ES_tradnl" dirty="0" smtClean="0">
                <a:solidFill>
                  <a:srgbClr val="7030A0"/>
                </a:solidFill>
              </a:rPr>
              <a:t> </a:t>
            </a:r>
            <a:r>
              <a:rPr lang="es-ES_tradnl" sz="3200" dirty="0" smtClean="0"/>
              <a:t>(el p</a:t>
            </a:r>
            <a:r>
              <a:rPr lang="es-ES" sz="3200" dirty="0" err="1" smtClean="0"/>
              <a:t>úblico</a:t>
            </a:r>
            <a:r>
              <a:rPr lang="es-ES" sz="3200" dirty="0" smtClean="0"/>
              <a:t> </a:t>
            </a:r>
            <a:r>
              <a:rPr lang="es-ES" sz="3200" b="1" u="sng" dirty="0" smtClean="0"/>
              <a:t>no tiene </a:t>
            </a:r>
            <a:r>
              <a:rPr lang="es-ES" sz="3200" dirty="0" smtClean="0"/>
              <a:t>											conocimientos previos sobre el tema)</a:t>
            </a:r>
          </a:p>
          <a:p>
            <a:endParaRPr lang="es-ES_tradnl" dirty="0" smtClean="0"/>
          </a:p>
          <a:p>
            <a:r>
              <a:rPr lang="es-ES_tradnl" sz="4000" b="1" dirty="0" smtClean="0">
                <a:solidFill>
                  <a:srgbClr val="7030A0"/>
                </a:solidFill>
              </a:rPr>
              <a:t>ESPECIALIZADOS</a:t>
            </a:r>
            <a:r>
              <a:rPr lang="es-ES_tradnl" dirty="0" smtClean="0">
                <a:solidFill>
                  <a:srgbClr val="7030A0"/>
                </a:solidFill>
              </a:rPr>
              <a:t> </a:t>
            </a:r>
            <a:r>
              <a:rPr lang="es-ES_tradnl" sz="3200" dirty="0" smtClean="0"/>
              <a:t>(el p</a:t>
            </a:r>
            <a:r>
              <a:rPr lang="es-ES" sz="3200" dirty="0" err="1" smtClean="0"/>
              <a:t>úblico</a:t>
            </a:r>
            <a:r>
              <a:rPr lang="es-ES" sz="3200" dirty="0" smtClean="0"/>
              <a:t> </a:t>
            </a:r>
            <a:r>
              <a:rPr lang="es-ES" sz="3200" b="1" u="sng" dirty="0" smtClean="0"/>
              <a:t>ya tiene </a:t>
            </a:r>
            <a:r>
              <a:rPr lang="es-ES" sz="3200" dirty="0" smtClean="0"/>
              <a:t>un 									conocimiento previo sobre le tema)</a:t>
            </a:r>
            <a:endParaRPr lang="es-ES_tradnl" sz="3200" dirty="0"/>
          </a:p>
        </p:txBody>
      </p:sp>
    </p:spTree>
    <p:extLst>
      <p:ext uri="{BB962C8B-B14F-4D97-AF65-F5344CB8AC3E}">
        <p14:creationId xmlns:p14="http://schemas.microsoft.com/office/powerpoint/2010/main" val="49033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7225" y="657225"/>
            <a:ext cx="10929938" cy="5572125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600200" y="657225"/>
            <a:ext cx="9043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dirty="0" smtClean="0">
                <a:solidFill>
                  <a:srgbClr val="FFFF00"/>
                </a:solidFill>
              </a:rPr>
              <a:t>¿Cu</a:t>
            </a:r>
            <a:r>
              <a:rPr lang="es-ES" sz="3200" dirty="0" err="1" smtClean="0">
                <a:solidFill>
                  <a:srgbClr val="FFFF00"/>
                </a:solidFill>
              </a:rPr>
              <a:t>ál</a:t>
            </a:r>
            <a:r>
              <a:rPr lang="es-ES" sz="3200" dirty="0" smtClean="0">
                <a:solidFill>
                  <a:srgbClr val="FFFF00"/>
                </a:solidFill>
              </a:rPr>
              <a:t> es divulgativo y cuál especializado?</a:t>
            </a:r>
            <a:endParaRPr lang="es-ES_tradnl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22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618068"/>
          </a:xfrm>
        </p:spPr>
        <p:txBody>
          <a:bodyPr>
            <a:noAutofit/>
          </a:bodyPr>
          <a:lstStyle/>
          <a:p>
            <a:pPr algn="l"/>
            <a:r>
              <a:rPr lang="es-ES_tradnl" sz="7200" dirty="0" smtClean="0">
                <a:solidFill>
                  <a:schemeClr val="accent1">
                    <a:lumMod val="50000"/>
                  </a:schemeClr>
                </a:solidFill>
              </a:rPr>
              <a:t>Recursos verbales</a:t>
            </a:r>
            <a:endParaRPr lang="es-ES_tradnl" sz="7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ES_tradn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415212" y="1600201"/>
            <a:ext cx="2601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 smtClean="0"/>
              <a:t>(Ver p</a:t>
            </a:r>
            <a:r>
              <a:rPr lang="es-ES" sz="3200" dirty="0" err="1" smtClean="0"/>
              <a:t>ágina</a:t>
            </a:r>
            <a:r>
              <a:rPr lang="es-ES" sz="3200" dirty="0" smtClean="0"/>
              <a:t> 78)</a:t>
            </a:r>
            <a:endParaRPr lang="es-ES_tradnl" sz="3200" dirty="0"/>
          </a:p>
        </p:txBody>
      </p:sp>
    </p:spTree>
    <p:extLst>
      <p:ext uri="{BB962C8B-B14F-4D97-AF65-F5344CB8AC3E}">
        <p14:creationId xmlns:p14="http://schemas.microsoft.com/office/powerpoint/2010/main" val="11522154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618068"/>
          </a:xfrm>
        </p:spPr>
        <p:txBody>
          <a:bodyPr>
            <a:noAutofit/>
          </a:bodyPr>
          <a:lstStyle/>
          <a:p>
            <a:pPr algn="l"/>
            <a:r>
              <a:rPr lang="es-ES_tradnl" sz="7200" dirty="0" smtClean="0">
                <a:solidFill>
                  <a:schemeClr val="accent1">
                    <a:lumMod val="50000"/>
                  </a:schemeClr>
                </a:solidFill>
              </a:rPr>
              <a:t>Recursos verbales</a:t>
            </a:r>
            <a:endParaRPr lang="es-ES_tradnl" sz="7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b="1" dirty="0" smtClean="0">
                <a:solidFill>
                  <a:schemeClr val="accent4">
                    <a:lumMod val="50000"/>
                  </a:schemeClr>
                </a:solidFill>
              </a:rPr>
              <a:t>DEFINICI</a:t>
            </a:r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ÓN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7415212" y="1600201"/>
            <a:ext cx="2601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 smtClean="0"/>
              <a:t>(Ver p</a:t>
            </a:r>
            <a:r>
              <a:rPr lang="es-ES" sz="3200" dirty="0" err="1" smtClean="0"/>
              <a:t>ágina</a:t>
            </a:r>
            <a:r>
              <a:rPr lang="es-ES" sz="3200" dirty="0" smtClean="0"/>
              <a:t> 78)</a:t>
            </a:r>
            <a:endParaRPr lang="es-ES_tradnl" sz="3200" dirty="0"/>
          </a:p>
        </p:txBody>
      </p:sp>
    </p:spTree>
    <p:extLst>
      <p:ext uri="{BB962C8B-B14F-4D97-AF65-F5344CB8AC3E}">
        <p14:creationId xmlns:p14="http://schemas.microsoft.com/office/powerpoint/2010/main" val="250486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618068"/>
          </a:xfrm>
        </p:spPr>
        <p:txBody>
          <a:bodyPr>
            <a:noAutofit/>
          </a:bodyPr>
          <a:lstStyle/>
          <a:p>
            <a:pPr algn="l"/>
            <a:r>
              <a:rPr lang="es-ES_tradnl" sz="7200" dirty="0" smtClean="0">
                <a:solidFill>
                  <a:schemeClr val="accent1">
                    <a:lumMod val="50000"/>
                  </a:schemeClr>
                </a:solidFill>
              </a:rPr>
              <a:t>Recursos verbales</a:t>
            </a:r>
            <a:endParaRPr lang="es-ES_tradnl" sz="7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b="1" dirty="0" smtClean="0">
                <a:solidFill>
                  <a:schemeClr val="accent4">
                    <a:lumMod val="50000"/>
                  </a:schemeClr>
                </a:solidFill>
              </a:rPr>
              <a:t>DEFINICI</a:t>
            </a:r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DESCRIPCIÓN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7415212" y="1600201"/>
            <a:ext cx="2601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 smtClean="0"/>
              <a:t>(Ver p</a:t>
            </a:r>
            <a:r>
              <a:rPr lang="es-ES" sz="3200" dirty="0" err="1" smtClean="0"/>
              <a:t>ágina</a:t>
            </a:r>
            <a:r>
              <a:rPr lang="es-ES" sz="3200" dirty="0" smtClean="0"/>
              <a:t> 78)</a:t>
            </a:r>
            <a:endParaRPr lang="es-ES_tradnl" sz="3200" dirty="0"/>
          </a:p>
        </p:txBody>
      </p:sp>
    </p:spTree>
    <p:extLst>
      <p:ext uri="{BB962C8B-B14F-4D97-AF65-F5344CB8AC3E}">
        <p14:creationId xmlns:p14="http://schemas.microsoft.com/office/powerpoint/2010/main" val="4278826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618068"/>
          </a:xfrm>
        </p:spPr>
        <p:txBody>
          <a:bodyPr>
            <a:noAutofit/>
          </a:bodyPr>
          <a:lstStyle/>
          <a:p>
            <a:pPr algn="l"/>
            <a:r>
              <a:rPr lang="es-ES_tradnl" sz="7200" dirty="0" smtClean="0">
                <a:solidFill>
                  <a:schemeClr val="accent1">
                    <a:lumMod val="50000"/>
                  </a:schemeClr>
                </a:solidFill>
              </a:rPr>
              <a:t>Recursos verbales</a:t>
            </a:r>
            <a:endParaRPr lang="es-ES_tradnl" sz="7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b="1" dirty="0" smtClean="0">
                <a:solidFill>
                  <a:schemeClr val="accent4">
                    <a:lumMod val="50000"/>
                  </a:schemeClr>
                </a:solidFill>
              </a:rPr>
              <a:t>DEFINICI</a:t>
            </a:r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DESCRIPCIÓN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EJEMPLIFICACIÓN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7415212" y="1600201"/>
            <a:ext cx="2601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 smtClean="0"/>
              <a:t>(Ver p</a:t>
            </a:r>
            <a:r>
              <a:rPr lang="es-ES" sz="3200" dirty="0" err="1" smtClean="0"/>
              <a:t>ágina</a:t>
            </a:r>
            <a:r>
              <a:rPr lang="es-ES" sz="3200" dirty="0" smtClean="0"/>
              <a:t> 78)</a:t>
            </a:r>
            <a:endParaRPr lang="es-ES_tradnl" sz="3200" dirty="0"/>
          </a:p>
        </p:txBody>
      </p:sp>
    </p:spTree>
    <p:extLst>
      <p:ext uri="{BB962C8B-B14F-4D97-AF65-F5344CB8AC3E}">
        <p14:creationId xmlns:p14="http://schemas.microsoft.com/office/powerpoint/2010/main" val="394193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1" y="1639357"/>
            <a:ext cx="9601196" cy="760943"/>
          </a:xfrm>
        </p:spPr>
        <p:txBody>
          <a:bodyPr>
            <a:noAutofit/>
          </a:bodyPr>
          <a:lstStyle/>
          <a:p>
            <a:r>
              <a:rPr lang="es-ES" sz="6000" smtClean="0"/>
              <a:t>¿QUÉ ES UN TEXTO EXPOSITIVO?</a:t>
            </a:r>
            <a:br>
              <a:rPr lang="es-ES" sz="6000" smtClean="0"/>
            </a:br>
            <a:endParaRPr lang="es-ES_tradnl" sz="60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ES_tradnl" dirty="0" smtClean="0"/>
          </a:p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87542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618068"/>
          </a:xfrm>
        </p:spPr>
        <p:txBody>
          <a:bodyPr>
            <a:noAutofit/>
          </a:bodyPr>
          <a:lstStyle/>
          <a:p>
            <a:pPr algn="l"/>
            <a:r>
              <a:rPr lang="es-ES_tradnl" sz="7200" dirty="0" smtClean="0">
                <a:solidFill>
                  <a:schemeClr val="accent1">
                    <a:lumMod val="50000"/>
                  </a:schemeClr>
                </a:solidFill>
              </a:rPr>
              <a:t>Recursos verbales</a:t>
            </a:r>
            <a:endParaRPr lang="es-ES_tradnl" sz="7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b="1" dirty="0" smtClean="0">
                <a:solidFill>
                  <a:schemeClr val="accent4">
                    <a:lumMod val="50000"/>
                  </a:schemeClr>
                </a:solidFill>
              </a:rPr>
              <a:t>DEFINICI</a:t>
            </a:r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DESCRIPCIÓN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EJEMPLIFICACIÓN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COMPARACIÓN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7415212" y="1600201"/>
            <a:ext cx="2601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 smtClean="0"/>
              <a:t>(Ver p</a:t>
            </a:r>
            <a:r>
              <a:rPr lang="es-ES" sz="3200" dirty="0" err="1" smtClean="0"/>
              <a:t>ágina</a:t>
            </a:r>
            <a:r>
              <a:rPr lang="es-ES" sz="3200" dirty="0" smtClean="0"/>
              <a:t> 78)</a:t>
            </a:r>
            <a:endParaRPr lang="es-ES_tradnl" sz="3200" dirty="0"/>
          </a:p>
        </p:txBody>
      </p:sp>
    </p:spTree>
    <p:extLst>
      <p:ext uri="{BB962C8B-B14F-4D97-AF65-F5344CB8AC3E}">
        <p14:creationId xmlns:p14="http://schemas.microsoft.com/office/powerpoint/2010/main" val="6736632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618068"/>
          </a:xfrm>
        </p:spPr>
        <p:txBody>
          <a:bodyPr>
            <a:noAutofit/>
          </a:bodyPr>
          <a:lstStyle/>
          <a:p>
            <a:pPr algn="l"/>
            <a:r>
              <a:rPr lang="es-ES_tradnl" sz="7200" dirty="0" smtClean="0">
                <a:solidFill>
                  <a:schemeClr val="accent1">
                    <a:lumMod val="50000"/>
                  </a:schemeClr>
                </a:solidFill>
              </a:rPr>
              <a:t>Recursos verbales</a:t>
            </a:r>
            <a:endParaRPr lang="es-ES_tradnl" sz="7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b="1" dirty="0" smtClean="0">
                <a:solidFill>
                  <a:schemeClr val="accent4">
                    <a:lumMod val="50000"/>
                  </a:schemeClr>
                </a:solidFill>
              </a:rPr>
              <a:t>DEFINICI</a:t>
            </a:r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DESCRIPCIÓN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EJEMPLIFICACIÓN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COMPARACIÓN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CLASIFICACIÓN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7415212" y="1600201"/>
            <a:ext cx="2601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 smtClean="0"/>
              <a:t>(Ver p</a:t>
            </a:r>
            <a:r>
              <a:rPr lang="es-ES" sz="3200" dirty="0" err="1" smtClean="0"/>
              <a:t>ágina</a:t>
            </a:r>
            <a:r>
              <a:rPr lang="es-ES" sz="3200" dirty="0" smtClean="0"/>
              <a:t> 78)</a:t>
            </a:r>
            <a:endParaRPr lang="es-ES_tradnl" sz="3200" dirty="0"/>
          </a:p>
        </p:txBody>
      </p:sp>
    </p:spTree>
    <p:extLst>
      <p:ext uri="{BB962C8B-B14F-4D97-AF65-F5344CB8AC3E}">
        <p14:creationId xmlns:p14="http://schemas.microsoft.com/office/powerpoint/2010/main" val="12816725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618068"/>
          </a:xfrm>
        </p:spPr>
        <p:txBody>
          <a:bodyPr>
            <a:noAutofit/>
          </a:bodyPr>
          <a:lstStyle/>
          <a:p>
            <a:pPr algn="l"/>
            <a:r>
              <a:rPr lang="es-ES_tradnl" sz="7200" dirty="0" smtClean="0">
                <a:solidFill>
                  <a:schemeClr val="accent1">
                    <a:lumMod val="50000"/>
                  </a:schemeClr>
                </a:solidFill>
              </a:rPr>
              <a:t>Recursos verbales</a:t>
            </a:r>
            <a:endParaRPr lang="es-ES_tradnl" sz="7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b="1" dirty="0" smtClean="0">
                <a:solidFill>
                  <a:schemeClr val="accent4">
                    <a:lumMod val="50000"/>
                  </a:schemeClr>
                </a:solidFill>
              </a:rPr>
              <a:t>DEFINICI</a:t>
            </a:r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DESCRIPCIÓN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EJEMPLIFICACIÓN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COMPARACIÓN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CLASIFICACIÓN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ENUMERACIÓN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7415212" y="1600201"/>
            <a:ext cx="2601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 smtClean="0"/>
              <a:t>(Ver p</a:t>
            </a:r>
            <a:r>
              <a:rPr lang="es-ES" sz="3200" dirty="0" err="1" smtClean="0"/>
              <a:t>ágina</a:t>
            </a:r>
            <a:r>
              <a:rPr lang="es-ES" sz="3200" dirty="0" smtClean="0"/>
              <a:t> 78)</a:t>
            </a:r>
            <a:endParaRPr lang="es-ES_tradnl" sz="3200" dirty="0"/>
          </a:p>
        </p:txBody>
      </p:sp>
    </p:spTree>
    <p:extLst>
      <p:ext uri="{BB962C8B-B14F-4D97-AF65-F5344CB8AC3E}">
        <p14:creationId xmlns:p14="http://schemas.microsoft.com/office/powerpoint/2010/main" val="2973713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618068"/>
          </a:xfrm>
        </p:spPr>
        <p:txBody>
          <a:bodyPr>
            <a:noAutofit/>
          </a:bodyPr>
          <a:lstStyle/>
          <a:p>
            <a:pPr algn="l"/>
            <a:r>
              <a:rPr lang="es-ES_tradnl" sz="7200" dirty="0" smtClean="0">
                <a:solidFill>
                  <a:schemeClr val="accent1">
                    <a:lumMod val="50000"/>
                  </a:schemeClr>
                </a:solidFill>
              </a:rPr>
              <a:t>Recursos verbales</a:t>
            </a:r>
            <a:endParaRPr lang="es-ES_tradnl" sz="7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_tradnl" b="1" dirty="0" smtClean="0">
                <a:solidFill>
                  <a:schemeClr val="accent4">
                    <a:lumMod val="50000"/>
                  </a:schemeClr>
                </a:solidFill>
              </a:rPr>
              <a:t>DEFINICI</a:t>
            </a:r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DESCRIPCIÓN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EJEMPLIFICACIÓN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COMPARACIÓN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CLASIFICACIÓN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ENUMERACIÓN</a:t>
            </a:r>
          </a:p>
          <a:p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RESUMEN</a:t>
            </a:r>
            <a:endParaRPr lang="es-ES_tradn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415212" y="1600201"/>
            <a:ext cx="2601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3200" dirty="0" smtClean="0"/>
              <a:t>(Ver p</a:t>
            </a:r>
            <a:r>
              <a:rPr lang="es-ES" sz="3200" dirty="0" err="1" smtClean="0"/>
              <a:t>ágina</a:t>
            </a:r>
            <a:r>
              <a:rPr lang="es-ES" sz="3200" dirty="0" smtClean="0"/>
              <a:t> 78)</a:t>
            </a:r>
            <a:endParaRPr lang="es-ES_tradnl" sz="3200" dirty="0"/>
          </a:p>
        </p:txBody>
      </p:sp>
    </p:spTree>
    <p:extLst>
      <p:ext uri="{BB962C8B-B14F-4D97-AF65-F5344CB8AC3E}">
        <p14:creationId xmlns:p14="http://schemas.microsoft.com/office/powerpoint/2010/main" val="6888471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618068"/>
          </a:xfrm>
        </p:spPr>
        <p:txBody>
          <a:bodyPr>
            <a:noAutofit/>
          </a:bodyPr>
          <a:lstStyle/>
          <a:p>
            <a:pPr algn="l"/>
            <a:r>
              <a:rPr lang="es-ES_tradnl" sz="7200" dirty="0" smtClean="0">
                <a:solidFill>
                  <a:schemeClr val="accent1">
                    <a:lumMod val="50000"/>
                  </a:schemeClr>
                </a:solidFill>
              </a:rPr>
              <a:t>Recursos NO verbales</a:t>
            </a:r>
            <a:endParaRPr lang="es-ES_tradnl" sz="7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ES_tradnl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166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618068"/>
          </a:xfrm>
        </p:spPr>
        <p:txBody>
          <a:bodyPr>
            <a:noAutofit/>
          </a:bodyPr>
          <a:lstStyle/>
          <a:p>
            <a:pPr algn="l"/>
            <a:r>
              <a:rPr lang="es-ES_tradnl" sz="7200" dirty="0" smtClean="0">
                <a:solidFill>
                  <a:schemeClr val="accent1">
                    <a:lumMod val="50000"/>
                  </a:schemeClr>
                </a:solidFill>
              </a:rPr>
              <a:t>Recursos NO verbales</a:t>
            </a:r>
            <a:endParaRPr lang="es-ES_tradnl" sz="7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b="1" dirty="0" smtClean="0">
                <a:solidFill>
                  <a:schemeClr val="accent4">
                    <a:lumMod val="50000"/>
                  </a:schemeClr>
                </a:solidFill>
              </a:rPr>
              <a:t>ESQUEMA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1714500"/>
            <a:ext cx="56134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326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618068"/>
          </a:xfrm>
        </p:spPr>
        <p:txBody>
          <a:bodyPr>
            <a:noAutofit/>
          </a:bodyPr>
          <a:lstStyle/>
          <a:p>
            <a:pPr algn="l"/>
            <a:r>
              <a:rPr lang="es-ES_tradnl" sz="7200" dirty="0" smtClean="0">
                <a:solidFill>
                  <a:schemeClr val="accent1">
                    <a:lumMod val="50000"/>
                  </a:schemeClr>
                </a:solidFill>
              </a:rPr>
              <a:t>Recursos NO verbales</a:t>
            </a:r>
            <a:endParaRPr lang="es-ES_tradnl" sz="7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b="1" dirty="0" smtClean="0">
                <a:solidFill>
                  <a:schemeClr val="accent4">
                    <a:lumMod val="50000"/>
                  </a:schemeClr>
                </a:solidFill>
              </a:rPr>
              <a:t>ESQUEMA</a:t>
            </a:r>
          </a:p>
          <a:p>
            <a:r>
              <a:rPr lang="es-ES_tradnl" b="1" dirty="0" smtClean="0">
                <a:solidFill>
                  <a:schemeClr val="accent4">
                    <a:lumMod val="50000"/>
                  </a:schemeClr>
                </a:solidFill>
              </a:rPr>
              <a:t>MAPA CONCEPTUAL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1714500"/>
            <a:ext cx="5613400" cy="30861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3" y="1899444"/>
            <a:ext cx="4143798" cy="417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38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618068"/>
          </a:xfrm>
        </p:spPr>
        <p:txBody>
          <a:bodyPr>
            <a:noAutofit/>
          </a:bodyPr>
          <a:lstStyle/>
          <a:p>
            <a:pPr algn="l"/>
            <a:r>
              <a:rPr lang="es-ES_tradnl" sz="7200" dirty="0" smtClean="0">
                <a:solidFill>
                  <a:schemeClr val="accent1">
                    <a:lumMod val="50000"/>
                  </a:schemeClr>
                </a:solidFill>
              </a:rPr>
              <a:t>Recursos NO verbales</a:t>
            </a:r>
            <a:endParaRPr lang="es-ES_tradnl" sz="7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b="1" dirty="0" smtClean="0">
                <a:solidFill>
                  <a:schemeClr val="accent4">
                    <a:lumMod val="50000"/>
                  </a:schemeClr>
                </a:solidFill>
              </a:rPr>
              <a:t>ESQUEMA</a:t>
            </a:r>
          </a:p>
          <a:p>
            <a:r>
              <a:rPr lang="es-ES_tradnl" b="1" dirty="0" smtClean="0">
                <a:solidFill>
                  <a:schemeClr val="accent4">
                    <a:lumMod val="50000"/>
                  </a:schemeClr>
                </a:solidFill>
              </a:rPr>
              <a:t>MAPA CONCEPTUAL</a:t>
            </a:r>
          </a:p>
          <a:p>
            <a:r>
              <a:rPr lang="es-ES_tradnl" b="1" dirty="0" smtClean="0">
                <a:solidFill>
                  <a:schemeClr val="accent4">
                    <a:lumMod val="50000"/>
                  </a:schemeClr>
                </a:solidFill>
              </a:rPr>
              <a:t>GR</a:t>
            </a:r>
            <a:r>
              <a:rPr lang="es-ES" b="1" dirty="0" smtClean="0">
                <a:solidFill>
                  <a:schemeClr val="accent4">
                    <a:lumMod val="50000"/>
                  </a:schemeClr>
                </a:solidFill>
              </a:rPr>
              <a:t>ÁFICO</a:t>
            </a:r>
            <a:endParaRPr lang="es-ES_tradnl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1714500"/>
            <a:ext cx="5613400" cy="30861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3" y="1899444"/>
            <a:ext cx="4143798" cy="417353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1420" y="2979352"/>
            <a:ext cx="5288022" cy="3278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45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1" y="1639357"/>
            <a:ext cx="9601196" cy="760943"/>
          </a:xfrm>
        </p:spPr>
        <p:txBody>
          <a:bodyPr>
            <a:noAutofit/>
          </a:bodyPr>
          <a:lstStyle/>
          <a:p>
            <a:r>
              <a:rPr lang="es-ES" sz="6000" smtClean="0"/>
              <a:t>¿QUÉ ES UN TEXTO EXPOSITIVO?</a:t>
            </a:r>
            <a:br>
              <a:rPr lang="es-ES" sz="6000" smtClean="0"/>
            </a:br>
            <a:endParaRPr lang="es-ES_tradnl" sz="60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ES_tradnl" dirty="0" smtClean="0"/>
          </a:p>
          <a:p>
            <a:r>
              <a:rPr lang="es-ES_tradnl" sz="3200" dirty="0" smtClean="0"/>
              <a:t>Expone informaci</a:t>
            </a:r>
            <a:r>
              <a:rPr lang="es-ES_tradnl" sz="3200" dirty="0" smtClean="0"/>
              <a:t>ón de manera CLARA y OBJETIVA</a:t>
            </a:r>
          </a:p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9930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1" y="1639357"/>
            <a:ext cx="9601196" cy="760943"/>
          </a:xfrm>
        </p:spPr>
        <p:txBody>
          <a:bodyPr>
            <a:noAutofit/>
          </a:bodyPr>
          <a:lstStyle/>
          <a:p>
            <a:r>
              <a:rPr lang="es-ES" sz="6000" smtClean="0"/>
              <a:t>¿QUÉ ES UN TEXTO EXPOSITIVO?</a:t>
            </a:r>
            <a:br>
              <a:rPr lang="es-ES" sz="6000" smtClean="0"/>
            </a:br>
            <a:endParaRPr lang="es-ES_tradnl" sz="60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ES_tradnl" dirty="0" smtClean="0"/>
          </a:p>
          <a:p>
            <a:r>
              <a:rPr lang="es-ES_tradnl" sz="3200" dirty="0" smtClean="0"/>
              <a:t>Expone informaci</a:t>
            </a:r>
            <a:r>
              <a:rPr lang="es-ES_tradnl" sz="3200" dirty="0" smtClean="0"/>
              <a:t>ón de manera CLARA y OBJETIVA</a:t>
            </a:r>
          </a:p>
          <a:p>
            <a:r>
              <a:rPr lang="es-ES_tradnl" sz="3200" dirty="0" smtClean="0"/>
              <a:t>Informa sobre un tema con ORDEN, PRECISI</a:t>
            </a:r>
            <a:r>
              <a:rPr lang="es-ES" sz="3200" dirty="0" smtClean="0"/>
              <a:t>ÓN y DETALLE</a:t>
            </a:r>
          </a:p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507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1" y="1639357"/>
            <a:ext cx="9601196" cy="760943"/>
          </a:xfrm>
        </p:spPr>
        <p:txBody>
          <a:bodyPr>
            <a:noAutofit/>
          </a:bodyPr>
          <a:lstStyle/>
          <a:p>
            <a:r>
              <a:rPr lang="es-ES" sz="6000" smtClean="0"/>
              <a:t>¿QUÉ ES UN TEXTO EXPOSITIVO?</a:t>
            </a:r>
            <a:br>
              <a:rPr lang="es-ES" sz="6000" smtClean="0"/>
            </a:br>
            <a:endParaRPr lang="es-ES_tradnl" sz="60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s-ES_tradnl" dirty="0" smtClean="0"/>
          </a:p>
          <a:p>
            <a:r>
              <a:rPr lang="es-ES_tradnl" sz="3200" dirty="0" smtClean="0"/>
              <a:t>Expone informaci</a:t>
            </a:r>
            <a:r>
              <a:rPr lang="es-ES_tradnl" sz="3200" dirty="0" smtClean="0"/>
              <a:t>ón de manera CLARA y OBJETIVA</a:t>
            </a:r>
          </a:p>
          <a:p>
            <a:r>
              <a:rPr lang="es-ES_tradnl" sz="3200" dirty="0" smtClean="0"/>
              <a:t>Informa sobre un tema con ORDEN, PRECISI</a:t>
            </a:r>
            <a:r>
              <a:rPr lang="es-ES" sz="3200" dirty="0" smtClean="0"/>
              <a:t>ÓN y DETALLE</a:t>
            </a:r>
          </a:p>
          <a:p>
            <a:r>
              <a:rPr lang="es-ES" sz="3200" dirty="0" smtClean="0"/>
              <a:t>Aporta datos y explicaciones sobre los hechos que expone</a:t>
            </a:r>
          </a:p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71173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1" y="1639357"/>
            <a:ext cx="9601196" cy="760943"/>
          </a:xfrm>
        </p:spPr>
        <p:txBody>
          <a:bodyPr>
            <a:noAutofit/>
          </a:bodyPr>
          <a:lstStyle/>
          <a:p>
            <a:r>
              <a:rPr lang="es-ES" sz="6000" smtClean="0"/>
              <a:t>¿QUÉ ES UN TEXTO EXPOSITIVO?</a:t>
            </a:r>
            <a:br>
              <a:rPr lang="es-ES" sz="6000" smtClean="0"/>
            </a:br>
            <a:endParaRPr lang="es-ES_tradnl" sz="60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s-ES_tradnl" dirty="0" smtClean="0"/>
          </a:p>
          <a:p>
            <a:r>
              <a:rPr lang="es-ES_tradnl" sz="3200" dirty="0" smtClean="0"/>
              <a:t>Expone informaci</a:t>
            </a:r>
            <a:r>
              <a:rPr lang="es-ES_tradnl" sz="3200" dirty="0" smtClean="0"/>
              <a:t>ón de manera CLARA y OBJETIVA</a:t>
            </a:r>
          </a:p>
          <a:p>
            <a:r>
              <a:rPr lang="es-ES_tradnl" sz="3200" dirty="0" smtClean="0"/>
              <a:t>Informa sobre un tema con ORDEN, PRECISI</a:t>
            </a:r>
            <a:r>
              <a:rPr lang="es-ES" sz="3200" dirty="0" smtClean="0"/>
              <a:t>ÓN y DETALLE</a:t>
            </a:r>
          </a:p>
          <a:p>
            <a:r>
              <a:rPr lang="es-ES" sz="3200" dirty="0" smtClean="0"/>
              <a:t>Aporta datos y explicaciones sobre los hechos que expone</a:t>
            </a:r>
          </a:p>
          <a:p>
            <a:r>
              <a:rPr lang="es-ES" sz="3200" dirty="0" smtClean="0"/>
              <a:t>Divulgan información y conocimientos </a:t>
            </a:r>
          </a:p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3497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732368"/>
          </a:xfrm>
        </p:spPr>
        <p:txBody>
          <a:bodyPr>
            <a:noAutofit/>
          </a:bodyPr>
          <a:lstStyle/>
          <a:p>
            <a:r>
              <a:rPr lang="es-ES_tradnl" sz="6000" dirty="0" smtClean="0">
                <a:solidFill>
                  <a:schemeClr val="accent4">
                    <a:lumMod val="50000"/>
                  </a:schemeClr>
                </a:solidFill>
              </a:rPr>
              <a:t>CARACTER</a:t>
            </a:r>
            <a:r>
              <a:rPr lang="es-ES" sz="6000" dirty="0" smtClean="0">
                <a:solidFill>
                  <a:schemeClr val="accent4">
                    <a:lumMod val="50000"/>
                  </a:schemeClr>
                </a:solidFill>
              </a:rPr>
              <a:t>ÍSTICAS</a:t>
            </a:r>
            <a:endParaRPr lang="es-ES_tradnl" sz="6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95401" y="2500312"/>
            <a:ext cx="9601196" cy="37004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sz="2800" dirty="0" smtClean="0"/>
              <a:t> </a:t>
            </a:r>
            <a:endParaRPr lang="es-ES_tradnl" sz="2800" dirty="0"/>
          </a:p>
        </p:txBody>
      </p:sp>
    </p:spTree>
    <p:extLst>
      <p:ext uri="{BB962C8B-B14F-4D97-AF65-F5344CB8AC3E}">
        <p14:creationId xmlns:p14="http://schemas.microsoft.com/office/powerpoint/2010/main" val="5163645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732368"/>
          </a:xfrm>
        </p:spPr>
        <p:txBody>
          <a:bodyPr>
            <a:noAutofit/>
          </a:bodyPr>
          <a:lstStyle/>
          <a:p>
            <a:r>
              <a:rPr lang="es-ES_tradnl" sz="6000" dirty="0" smtClean="0">
                <a:solidFill>
                  <a:schemeClr val="accent4">
                    <a:lumMod val="50000"/>
                  </a:schemeClr>
                </a:solidFill>
              </a:rPr>
              <a:t>CARACTER</a:t>
            </a:r>
            <a:r>
              <a:rPr lang="es-ES" sz="6000" dirty="0" smtClean="0">
                <a:solidFill>
                  <a:schemeClr val="accent4">
                    <a:lumMod val="50000"/>
                  </a:schemeClr>
                </a:solidFill>
              </a:rPr>
              <a:t>ÍSTICAS</a:t>
            </a:r>
            <a:endParaRPr lang="es-ES_tradnl" sz="6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95401" y="2500312"/>
            <a:ext cx="9601196" cy="3700463"/>
          </a:xfrm>
        </p:spPr>
        <p:txBody>
          <a:bodyPr>
            <a:normAutofit/>
          </a:bodyPr>
          <a:lstStyle/>
          <a:p>
            <a:r>
              <a:rPr lang="es-ES_tradnl" sz="2800" dirty="0" smtClean="0"/>
              <a:t> Casi todas las </a:t>
            </a:r>
            <a:r>
              <a:rPr lang="es-ES_tradnl" sz="2800" dirty="0" smtClean="0">
                <a:solidFill>
                  <a:srgbClr val="D89234"/>
                </a:solidFill>
              </a:rPr>
              <a:t>oraciones</a:t>
            </a:r>
            <a:r>
              <a:rPr lang="es-ES_tradnl" sz="2800" dirty="0" smtClean="0"/>
              <a:t> son </a:t>
            </a:r>
            <a:r>
              <a:rPr lang="es-ES_tradnl" sz="2800" dirty="0">
                <a:solidFill>
                  <a:srgbClr val="D89234"/>
                </a:solidFill>
              </a:rPr>
              <a:t>enunciativas</a:t>
            </a:r>
            <a:r>
              <a:rPr lang="es-ES_tradnl" sz="2800" dirty="0" smtClean="0"/>
              <a:t> (afirmativas y negativas)</a:t>
            </a:r>
          </a:p>
          <a:p>
            <a:endParaRPr lang="es-ES_tradnl" sz="2800" dirty="0"/>
          </a:p>
        </p:txBody>
      </p:sp>
    </p:spTree>
    <p:extLst>
      <p:ext uri="{BB962C8B-B14F-4D97-AF65-F5344CB8AC3E}">
        <p14:creationId xmlns:p14="http://schemas.microsoft.com/office/powerpoint/2010/main" val="1444071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732368"/>
          </a:xfrm>
        </p:spPr>
        <p:txBody>
          <a:bodyPr>
            <a:noAutofit/>
          </a:bodyPr>
          <a:lstStyle/>
          <a:p>
            <a:r>
              <a:rPr lang="es-ES_tradnl" sz="6000" dirty="0" smtClean="0">
                <a:solidFill>
                  <a:schemeClr val="accent4">
                    <a:lumMod val="50000"/>
                  </a:schemeClr>
                </a:solidFill>
              </a:rPr>
              <a:t>CARACTER</a:t>
            </a:r>
            <a:r>
              <a:rPr lang="es-ES" sz="6000" dirty="0" smtClean="0">
                <a:solidFill>
                  <a:schemeClr val="accent4">
                    <a:lumMod val="50000"/>
                  </a:schemeClr>
                </a:solidFill>
              </a:rPr>
              <a:t>ÍSTICAS</a:t>
            </a:r>
            <a:endParaRPr lang="es-ES_tradnl" sz="6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95401" y="2500312"/>
            <a:ext cx="9601196" cy="3700463"/>
          </a:xfrm>
        </p:spPr>
        <p:txBody>
          <a:bodyPr>
            <a:normAutofit/>
          </a:bodyPr>
          <a:lstStyle/>
          <a:p>
            <a:r>
              <a:rPr lang="es-ES_tradnl" sz="2800" dirty="0" smtClean="0"/>
              <a:t> Casi todas las </a:t>
            </a:r>
            <a:r>
              <a:rPr lang="es-ES_tradnl" sz="2800" dirty="0" smtClean="0">
                <a:solidFill>
                  <a:srgbClr val="D89234"/>
                </a:solidFill>
              </a:rPr>
              <a:t>oraciones</a:t>
            </a:r>
            <a:r>
              <a:rPr lang="es-ES_tradnl" sz="2800" dirty="0" smtClean="0"/>
              <a:t> son </a:t>
            </a:r>
            <a:r>
              <a:rPr lang="es-ES_tradnl" sz="2800" dirty="0">
                <a:solidFill>
                  <a:srgbClr val="D89234"/>
                </a:solidFill>
              </a:rPr>
              <a:t>enunciativas</a:t>
            </a:r>
            <a:r>
              <a:rPr lang="es-ES_tradnl" sz="2800" dirty="0" smtClean="0"/>
              <a:t> (afirmativas y negativas)</a:t>
            </a:r>
          </a:p>
          <a:p>
            <a:r>
              <a:rPr lang="es-ES_tradnl" sz="2800" dirty="0" smtClean="0"/>
              <a:t>Uso de la </a:t>
            </a:r>
            <a:r>
              <a:rPr lang="es-ES_tradnl" sz="2800" dirty="0" smtClean="0">
                <a:solidFill>
                  <a:srgbClr val="C00000"/>
                </a:solidFill>
              </a:rPr>
              <a:t>tercera personal </a:t>
            </a:r>
            <a:r>
              <a:rPr lang="es-ES_tradnl" sz="2800" dirty="0" smtClean="0"/>
              <a:t>/ Verbos en </a:t>
            </a:r>
            <a:r>
              <a:rPr lang="es-ES_tradnl" sz="2800" dirty="0" smtClean="0">
                <a:solidFill>
                  <a:srgbClr val="C00000"/>
                </a:solidFill>
              </a:rPr>
              <a:t>presente atemporal</a:t>
            </a:r>
            <a:r>
              <a:rPr lang="es-ES_tradnl" sz="2800" dirty="0" smtClean="0"/>
              <a:t>.        </a:t>
            </a:r>
            <a:r>
              <a:rPr lang="es-ES_tradnl" dirty="0" err="1" smtClean="0"/>
              <a:t>Ej</a:t>
            </a:r>
            <a:r>
              <a:rPr lang="es-ES_tradnl" dirty="0" smtClean="0"/>
              <a:t>: El guepardo es </a:t>
            </a:r>
            <a:r>
              <a:rPr lang="es-ES" dirty="0" smtClean="0"/>
              <a:t>el animal terrestre m</a:t>
            </a:r>
            <a:r>
              <a:rPr lang="es-ES" dirty="0" smtClean="0"/>
              <a:t>ás veloz, alcanza los 115 km/h</a:t>
            </a:r>
          </a:p>
          <a:p>
            <a:endParaRPr lang="es-ES_tradnl" sz="2800" dirty="0"/>
          </a:p>
        </p:txBody>
      </p:sp>
    </p:spTree>
    <p:extLst>
      <p:ext uri="{BB962C8B-B14F-4D97-AF65-F5344CB8AC3E}">
        <p14:creationId xmlns:p14="http://schemas.microsoft.com/office/powerpoint/2010/main" val="15769387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rgánico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Orgánico</Template>
  <TotalTime>591</TotalTime>
  <Words>439</Words>
  <Application>Microsoft Macintosh PowerPoint</Application>
  <PresentationFormat>Panorámica</PresentationFormat>
  <Paragraphs>99</Paragraphs>
  <Slides>27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30" baseType="lpstr">
      <vt:lpstr>Garamond</vt:lpstr>
      <vt:lpstr>Arial</vt:lpstr>
      <vt:lpstr>Orgánico</vt:lpstr>
      <vt:lpstr>Texto expositivo</vt:lpstr>
      <vt:lpstr>¿QUÉ ES UN TEXTO EXPOSITIVO? </vt:lpstr>
      <vt:lpstr>¿QUÉ ES UN TEXTO EXPOSITIVO? </vt:lpstr>
      <vt:lpstr>¿QUÉ ES UN TEXTO EXPOSITIVO? </vt:lpstr>
      <vt:lpstr>¿QUÉ ES UN TEXTO EXPOSITIVO? </vt:lpstr>
      <vt:lpstr>¿QUÉ ES UN TEXTO EXPOSITIVO? </vt:lpstr>
      <vt:lpstr>CARACTERÍSTICAS</vt:lpstr>
      <vt:lpstr>CARACTERÍSTICAS</vt:lpstr>
      <vt:lpstr>CARACTERÍSTICAS</vt:lpstr>
      <vt:lpstr>CARACTERÍSTICAS</vt:lpstr>
      <vt:lpstr>CARACTERÍSTICAS</vt:lpstr>
      <vt:lpstr>Dependiendo del tipo de lector, serán:</vt:lpstr>
      <vt:lpstr>Dependiendo del tipo de lector, serán:</vt:lpstr>
      <vt:lpstr>Dependiendo del tipo de lector, serán:</vt:lpstr>
      <vt:lpstr>Presentación de PowerPoint</vt:lpstr>
      <vt:lpstr>Recursos verbales</vt:lpstr>
      <vt:lpstr>Recursos verbales</vt:lpstr>
      <vt:lpstr>Recursos verbales</vt:lpstr>
      <vt:lpstr>Recursos verbales</vt:lpstr>
      <vt:lpstr>Recursos verbales</vt:lpstr>
      <vt:lpstr>Recursos verbales</vt:lpstr>
      <vt:lpstr>Recursos verbales</vt:lpstr>
      <vt:lpstr>Recursos verbales</vt:lpstr>
      <vt:lpstr>Recursos NO verbales</vt:lpstr>
      <vt:lpstr>Recursos NO verbales</vt:lpstr>
      <vt:lpstr>Recursos NO verbales</vt:lpstr>
      <vt:lpstr>Recursos NO verbales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Texto expositivo</dc:title>
  <dc:creator>Usuario de Microsoft Office</dc:creator>
  <cp:lastModifiedBy>Usuario de Microsoft Office</cp:lastModifiedBy>
  <cp:revision>7</cp:revision>
  <dcterms:created xsi:type="dcterms:W3CDTF">2016-11-20T22:14:55Z</dcterms:created>
  <dcterms:modified xsi:type="dcterms:W3CDTF">2016-11-21T08:06:14Z</dcterms:modified>
</cp:coreProperties>
</file>