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7A24B-F2F6-524F-A92E-84055741F70F}" type="datetimeFigureOut">
              <a:rPr lang="es-ES_tradnl" smtClean="0"/>
              <a:t>14/11/16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43F82-2A38-A84A-A642-D92D78D3B466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847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43F82-2A38-A84A-A642-D92D78D3B466}" type="slidenum">
              <a:rPr lang="es-ES_tradnl" smtClean="0"/>
              <a:t>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3417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43F82-2A38-A84A-A642-D92D78D3B466}" type="slidenum">
              <a:rPr lang="es-ES_tradnl" smtClean="0"/>
              <a:t>27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9902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43F82-2A38-A84A-A642-D92D78D3B466}" type="slidenum">
              <a:rPr lang="es-ES_tradnl" smtClean="0"/>
              <a:t>28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05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4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4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Literatura medieval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725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endParaRPr lang="es-ES_tradnl" sz="3600" b="1" dirty="0"/>
          </a:p>
        </p:txBody>
      </p:sp>
    </p:spTree>
    <p:extLst>
      <p:ext uri="{BB962C8B-B14F-4D97-AF65-F5344CB8AC3E}">
        <p14:creationId xmlns:p14="http://schemas.microsoft.com/office/powerpoint/2010/main" val="130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</a:t>
            </a:r>
            <a:r>
              <a:rPr lang="es-ES_tradnl" sz="3600" b="1" dirty="0"/>
              <a:t>(cantares de gesta) </a:t>
            </a:r>
            <a:endParaRPr lang="es-ES_tradnl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4962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</a:t>
            </a:r>
            <a:r>
              <a:rPr lang="es-ES_tradnl" sz="3600" b="1" dirty="0"/>
              <a:t>(cantares de gesta) </a:t>
            </a:r>
            <a:endParaRPr lang="es-ES_tradnl" sz="3600" b="1" dirty="0" smtClean="0"/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90099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</a:t>
            </a:r>
            <a:r>
              <a:rPr lang="es-ES_tradnl" sz="3600" b="1" dirty="0"/>
              <a:t>(cantares de gesta) </a:t>
            </a:r>
            <a:endParaRPr lang="es-ES_tradnl" sz="3600" b="1" dirty="0" smtClean="0"/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</p:spTree>
    <p:extLst>
      <p:ext uri="{BB962C8B-B14F-4D97-AF65-F5344CB8AC3E}">
        <p14:creationId xmlns:p14="http://schemas.microsoft.com/office/powerpoint/2010/main" val="9632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</a:t>
            </a:r>
            <a:r>
              <a:rPr lang="es-ES_tradnl" sz="3600" b="1" dirty="0"/>
              <a:t>(cantares de gesta) </a:t>
            </a:r>
            <a:endParaRPr lang="es-ES_tradnl" sz="3600" b="1" dirty="0" smtClean="0"/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7361237" y="193789"/>
            <a:ext cx="4143375" cy="616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(cantares de gesta) </a:t>
            </a:r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20429490">
            <a:off x="586910" y="2159996"/>
            <a:ext cx="5678487" cy="44911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493827" y="444546"/>
            <a:ext cx="3895383" cy="579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00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(cantares de gesta) </a:t>
            </a:r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20429490">
            <a:off x="586910" y="2159996"/>
            <a:ext cx="5678487" cy="449116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 rot="20947811">
            <a:off x="-27989" y="3943913"/>
            <a:ext cx="6462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b="1" dirty="0" smtClean="0">
                <a:solidFill>
                  <a:srgbClr val="0070C0"/>
                </a:solidFill>
              </a:rPr>
              <a:t>Cantar de M</a:t>
            </a:r>
            <a:r>
              <a:rPr lang="es-ES" sz="5400" b="1" dirty="0" err="1" smtClean="0">
                <a:solidFill>
                  <a:srgbClr val="0070C0"/>
                </a:solidFill>
              </a:rPr>
              <a:t>ío</a:t>
            </a:r>
            <a:r>
              <a:rPr lang="es-ES" sz="5400" b="1" dirty="0" smtClean="0">
                <a:solidFill>
                  <a:srgbClr val="0070C0"/>
                </a:solidFill>
              </a:rPr>
              <a:t> Cid</a:t>
            </a:r>
            <a:endParaRPr lang="es-ES_tradnl" sz="5400" b="1" dirty="0">
              <a:solidFill>
                <a:srgbClr val="0070C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493827" y="444546"/>
            <a:ext cx="3895383" cy="579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32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(cantares de gesta) </a:t>
            </a:r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20429490">
            <a:off x="586910" y="2159996"/>
            <a:ext cx="5678487" cy="449116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 rot="20947811">
            <a:off x="-27989" y="3943913"/>
            <a:ext cx="6462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b="1" dirty="0" smtClean="0">
                <a:solidFill>
                  <a:srgbClr val="0070C0"/>
                </a:solidFill>
              </a:rPr>
              <a:t>Cantar de M</a:t>
            </a:r>
            <a:r>
              <a:rPr lang="es-ES" sz="5400" b="1" dirty="0" err="1" smtClean="0">
                <a:solidFill>
                  <a:srgbClr val="0070C0"/>
                </a:solidFill>
              </a:rPr>
              <a:t>ío</a:t>
            </a:r>
            <a:r>
              <a:rPr lang="es-ES" sz="5400" b="1" dirty="0" smtClean="0">
                <a:solidFill>
                  <a:srgbClr val="0070C0"/>
                </a:solidFill>
              </a:rPr>
              <a:t> Cid</a:t>
            </a:r>
            <a:endParaRPr lang="es-ES_tradnl" sz="5400" b="1" dirty="0">
              <a:solidFill>
                <a:srgbClr val="0070C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493827" y="444546"/>
            <a:ext cx="3895383" cy="579670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 rot="630037">
            <a:off x="2621037" y="5373135"/>
            <a:ext cx="6247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b="1" dirty="0" smtClean="0">
                <a:solidFill>
                  <a:srgbClr val="0070C0"/>
                </a:solidFill>
              </a:rPr>
              <a:t>Cantar de </a:t>
            </a:r>
            <a:r>
              <a:rPr lang="es-ES_tradnl" sz="5400" b="1" dirty="0" err="1" smtClean="0">
                <a:solidFill>
                  <a:srgbClr val="0070C0"/>
                </a:solidFill>
              </a:rPr>
              <a:t>Rold</a:t>
            </a:r>
            <a:r>
              <a:rPr lang="es-ES" sz="5400" b="1" dirty="0" err="1" smtClean="0">
                <a:solidFill>
                  <a:srgbClr val="0070C0"/>
                </a:solidFill>
              </a:rPr>
              <a:t>án</a:t>
            </a:r>
            <a:endParaRPr lang="es-ES_tradnl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2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ÉPICA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Largos poemas (cantares de gesta) </a:t>
            </a:r>
          </a:p>
          <a:p>
            <a:r>
              <a:rPr lang="es-ES_tradnl" sz="3600" b="1" dirty="0" smtClean="0"/>
              <a:t>Cuentan las hazañas y aventuras de un h</a:t>
            </a:r>
            <a:r>
              <a:rPr lang="es-ES" sz="3600" b="1" dirty="0" err="1" smtClean="0"/>
              <a:t>éroe</a:t>
            </a:r>
            <a:endParaRPr lang="es-ES" sz="3600" b="1" dirty="0" smtClean="0"/>
          </a:p>
          <a:p>
            <a:r>
              <a:rPr lang="es-ES" sz="3600" b="1" dirty="0" smtClean="0"/>
              <a:t>Se transmiten oralmente (juglares)</a:t>
            </a:r>
            <a:endParaRPr lang="es-ES_tradnl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rot="20429490">
            <a:off x="586910" y="2159996"/>
            <a:ext cx="5678487" cy="449116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 rot="20947811">
            <a:off x="-27989" y="3943913"/>
            <a:ext cx="6462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b="1" dirty="0" smtClean="0">
                <a:solidFill>
                  <a:srgbClr val="0070C0"/>
                </a:solidFill>
              </a:rPr>
              <a:t>Cantar de M</a:t>
            </a:r>
            <a:r>
              <a:rPr lang="es-ES" sz="5400" b="1" dirty="0" err="1" smtClean="0">
                <a:solidFill>
                  <a:srgbClr val="0070C0"/>
                </a:solidFill>
              </a:rPr>
              <a:t>ío</a:t>
            </a:r>
            <a:r>
              <a:rPr lang="es-ES" sz="5400" b="1" dirty="0" smtClean="0">
                <a:solidFill>
                  <a:srgbClr val="0070C0"/>
                </a:solidFill>
              </a:rPr>
              <a:t> Cid</a:t>
            </a:r>
            <a:endParaRPr lang="es-ES_tradnl" sz="5400" b="1" dirty="0">
              <a:solidFill>
                <a:srgbClr val="0070C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493827" y="444546"/>
            <a:ext cx="3895383" cy="579670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 rot="630037">
            <a:off x="2621037" y="5373135"/>
            <a:ext cx="6247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b="1" dirty="0" smtClean="0">
                <a:solidFill>
                  <a:srgbClr val="0070C0"/>
                </a:solidFill>
              </a:rPr>
              <a:t>Cantar de </a:t>
            </a:r>
            <a:r>
              <a:rPr lang="es-ES_tradnl" sz="5400" b="1" dirty="0" err="1" smtClean="0">
                <a:solidFill>
                  <a:srgbClr val="0070C0"/>
                </a:solidFill>
              </a:rPr>
              <a:t>Rold</a:t>
            </a:r>
            <a:r>
              <a:rPr lang="es-ES" sz="5400" b="1" dirty="0" err="1" smtClean="0">
                <a:solidFill>
                  <a:srgbClr val="0070C0"/>
                </a:solidFill>
              </a:rPr>
              <a:t>án</a:t>
            </a:r>
            <a:endParaRPr lang="es-ES_tradnl" sz="5400" b="1" dirty="0">
              <a:solidFill>
                <a:srgbClr val="0070C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792491" y="4382031"/>
            <a:ext cx="63995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000" b="1" dirty="0" smtClean="0">
                <a:solidFill>
                  <a:srgbClr val="0070C0"/>
                </a:solidFill>
              </a:rPr>
              <a:t>Cantar de los nibelungos</a:t>
            </a:r>
            <a:endParaRPr lang="es-ES_tradnl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LÍRICA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5963" y="1457325"/>
            <a:ext cx="9518649" cy="4453897"/>
          </a:xfrm>
        </p:spPr>
        <p:txBody>
          <a:bodyPr>
            <a:normAutofit/>
          </a:bodyPr>
          <a:lstStyle/>
          <a:p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6214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EDAD MEDIA</a:t>
            </a:r>
            <a:endParaRPr lang="es-ES_tradn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429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LÍRICA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5963" y="1457325"/>
            <a:ext cx="9518649" cy="4453897"/>
          </a:xfrm>
        </p:spPr>
        <p:txBody>
          <a:bodyPr>
            <a:normAutofit/>
          </a:bodyPr>
          <a:lstStyle/>
          <a:p>
            <a:r>
              <a:rPr lang="es-ES_tradnl" sz="3600" dirty="0" err="1" smtClean="0"/>
              <a:t>Poes</a:t>
            </a:r>
            <a:r>
              <a:rPr lang="es-ES" sz="3600" dirty="0" err="1" smtClean="0"/>
              <a:t>ía</a:t>
            </a:r>
            <a:r>
              <a:rPr lang="es-ES" sz="3600" dirty="0" smtClean="0"/>
              <a:t> elegante y refinada</a:t>
            </a:r>
          </a:p>
        </p:txBody>
      </p:sp>
    </p:spTree>
    <p:extLst>
      <p:ext uri="{BB962C8B-B14F-4D97-AF65-F5344CB8AC3E}">
        <p14:creationId xmlns:p14="http://schemas.microsoft.com/office/powerpoint/2010/main" val="127846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LÍRICA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5963" y="1457325"/>
            <a:ext cx="9518649" cy="4453897"/>
          </a:xfrm>
        </p:spPr>
        <p:txBody>
          <a:bodyPr>
            <a:normAutofit/>
          </a:bodyPr>
          <a:lstStyle/>
          <a:p>
            <a:r>
              <a:rPr lang="es-ES_tradnl" sz="3600" dirty="0" err="1" smtClean="0"/>
              <a:t>Poes</a:t>
            </a:r>
            <a:r>
              <a:rPr lang="es-ES" sz="3600" dirty="0" err="1" smtClean="0"/>
              <a:t>ía</a:t>
            </a:r>
            <a:r>
              <a:rPr lang="es-ES" sz="3600" dirty="0" smtClean="0"/>
              <a:t> elegante y refinada</a:t>
            </a:r>
          </a:p>
          <a:p>
            <a:r>
              <a:rPr lang="es-ES" sz="3600" dirty="0" smtClean="0"/>
              <a:t>Tema: </a:t>
            </a:r>
            <a:r>
              <a:rPr lang="es-ES" sz="3600" b="1" dirty="0" smtClean="0">
                <a:solidFill>
                  <a:srgbClr val="7030A0"/>
                </a:solidFill>
              </a:rPr>
              <a:t>a</a:t>
            </a:r>
            <a:r>
              <a:rPr lang="es-ES_tradnl" sz="3600" b="1" dirty="0" smtClean="0">
                <a:solidFill>
                  <a:srgbClr val="7030A0"/>
                </a:solidFill>
              </a:rPr>
              <a:t>mor </a:t>
            </a:r>
            <a:r>
              <a:rPr lang="es-ES_tradnl" sz="3600" b="1" dirty="0" err="1" smtClean="0">
                <a:solidFill>
                  <a:srgbClr val="7030A0"/>
                </a:solidFill>
              </a:rPr>
              <a:t>cort</a:t>
            </a:r>
            <a:r>
              <a:rPr lang="es-ES" sz="3600" b="1" dirty="0" err="1" smtClean="0">
                <a:solidFill>
                  <a:srgbClr val="7030A0"/>
                </a:solidFill>
              </a:rPr>
              <a:t>és</a:t>
            </a:r>
            <a:r>
              <a:rPr lang="es-ES" sz="3600" b="1" dirty="0">
                <a:solidFill>
                  <a:srgbClr val="7030A0"/>
                </a:solidFill>
              </a:rPr>
              <a:t> </a:t>
            </a:r>
            <a:r>
              <a:rPr lang="es-ES" sz="3600" dirty="0" smtClean="0"/>
              <a:t>(el poeta es vasallo de su dama)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54354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LÍRICA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5963" y="1457325"/>
            <a:ext cx="9518649" cy="4453897"/>
          </a:xfrm>
        </p:spPr>
        <p:txBody>
          <a:bodyPr>
            <a:normAutofit/>
          </a:bodyPr>
          <a:lstStyle/>
          <a:p>
            <a:r>
              <a:rPr lang="es-ES_tradnl" sz="3600" dirty="0" err="1" smtClean="0"/>
              <a:t>Poes</a:t>
            </a:r>
            <a:r>
              <a:rPr lang="es-ES" sz="3600" dirty="0" err="1" smtClean="0"/>
              <a:t>ía</a:t>
            </a:r>
            <a:r>
              <a:rPr lang="es-ES" sz="3600" dirty="0" smtClean="0"/>
              <a:t> elegante y refinada</a:t>
            </a:r>
          </a:p>
          <a:p>
            <a:r>
              <a:rPr lang="es-ES" sz="3600" dirty="0" smtClean="0"/>
              <a:t>Tema: </a:t>
            </a:r>
            <a:r>
              <a:rPr lang="es-ES" sz="3600" b="1" dirty="0" smtClean="0">
                <a:solidFill>
                  <a:srgbClr val="7030A0"/>
                </a:solidFill>
              </a:rPr>
              <a:t>a</a:t>
            </a:r>
            <a:r>
              <a:rPr lang="es-ES_tradnl" sz="3600" b="1" dirty="0" smtClean="0">
                <a:solidFill>
                  <a:srgbClr val="7030A0"/>
                </a:solidFill>
              </a:rPr>
              <a:t>mor </a:t>
            </a:r>
            <a:r>
              <a:rPr lang="es-ES_tradnl" sz="3600" b="1" dirty="0" err="1" smtClean="0">
                <a:solidFill>
                  <a:srgbClr val="7030A0"/>
                </a:solidFill>
              </a:rPr>
              <a:t>cort</a:t>
            </a:r>
            <a:r>
              <a:rPr lang="es-ES" sz="3600" b="1" dirty="0" err="1" smtClean="0">
                <a:solidFill>
                  <a:srgbClr val="7030A0"/>
                </a:solidFill>
              </a:rPr>
              <a:t>és</a:t>
            </a:r>
            <a:r>
              <a:rPr lang="es-ES" sz="3600" b="1" dirty="0">
                <a:solidFill>
                  <a:srgbClr val="7030A0"/>
                </a:solidFill>
              </a:rPr>
              <a:t> </a:t>
            </a:r>
            <a:r>
              <a:rPr lang="es-ES" sz="3600" dirty="0" smtClean="0"/>
              <a:t>(el poeta es vasallo de su dama)</a:t>
            </a:r>
          </a:p>
          <a:p>
            <a:r>
              <a:rPr lang="es-ES" sz="3600" dirty="0" smtClean="0"/>
              <a:t>Trovadores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6944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POES</a:t>
            </a:r>
            <a:r>
              <a:rPr lang="es-ES" dirty="0" smtClean="0">
                <a:solidFill>
                  <a:srgbClr val="7030A0"/>
                </a:solidFill>
              </a:rPr>
              <a:t>ÍA LÍRICA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5963" y="1457325"/>
            <a:ext cx="9518649" cy="4453897"/>
          </a:xfrm>
        </p:spPr>
        <p:txBody>
          <a:bodyPr>
            <a:normAutofit/>
          </a:bodyPr>
          <a:lstStyle/>
          <a:p>
            <a:r>
              <a:rPr lang="es-ES_tradnl" sz="3600" dirty="0" err="1" smtClean="0"/>
              <a:t>Poes</a:t>
            </a:r>
            <a:r>
              <a:rPr lang="es-ES" sz="3600" dirty="0" err="1" smtClean="0"/>
              <a:t>ía</a:t>
            </a:r>
            <a:r>
              <a:rPr lang="es-ES" sz="3600" dirty="0" smtClean="0"/>
              <a:t> elegante y refinada</a:t>
            </a:r>
          </a:p>
          <a:p>
            <a:r>
              <a:rPr lang="es-ES" sz="3600" dirty="0" smtClean="0"/>
              <a:t>Tema: </a:t>
            </a:r>
            <a:r>
              <a:rPr lang="es-ES" sz="3600" b="1" dirty="0" smtClean="0">
                <a:solidFill>
                  <a:srgbClr val="7030A0"/>
                </a:solidFill>
              </a:rPr>
              <a:t>a</a:t>
            </a:r>
            <a:r>
              <a:rPr lang="es-ES_tradnl" sz="3600" b="1" dirty="0" smtClean="0">
                <a:solidFill>
                  <a:srgbClr val="7030A0"/>
                </a:solidFill>
              </a:rPr>
              <a:t>mor </a:t>
            </a:r>
            <a:r>
              <a:rPr lang="es-ES_tradnl" sz="3600" b="1" dirty="0" err="1" smtClean="0">
                <a:solidFill>
                  <a:srgbClr val="7030A0"/>
                </a:solidFill>
              </a:rPr>
              <a:t>cort</a:t>
            </a:r>
            <a:r>
              <a:rPr lang="es-ES" sz="3600" b="1" dirty="0" err="1" smtClean="0">
                <a:solidFill>
                  <a:srgbClr val="7030A0"/>
                </a:solidFill>
              </a:rPr>
              <a:t>és</a:t>
            </a:r>
            <a:r>
              <a:rPr lang="es-ES" sz="3600" b="1" dirty="0">
                <a:solidFill>
                  <a:srgbClr val="7030A0"/>
                </a:solidFill>
              </a:rPr>
              <a:t> </a:t>
            </a:r>
            <a:r>
              <a:rPr lang="es-ES" sz="3600" dirty="0" smtClean="0"/>
              <a:t>(el poeta es vasallo de su dama)</a:t>
            </a:r>
          </a:p>
          <a:p>
            <a:r>
              <a:rPr lang="es-ES" sz="3600" dirty="0" smtClean="0"/>
              <a:t>Trovadores</a:t>
            </a:r>
            <a:endParaRPr lang="es-ES_tradn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5372100" y="1973797"/>
            <a:ext cx="6369050" cy="477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PROSA MEDIEVAL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4022"/>
            <a:ext cx="8915400" cy="4337200"/>
          </a:xfrm>
        </p:spPr>
        <p:txBody>
          <a:bodyPr>
            <a:normAutofit/>
          </a:bodyPr>
          <a:lstStyle/>
          <a:p>
            <a:endParaRPr lang="es-ES_tradnl" sz="3600" dirty="0" smtClean="0"/>
          </a:p>
        </p:txBody>
      </p:sp>
    </p:spTree>
    <p:extLst>
      <p:ext uri="{BB962C8B-B14F-4D97-AF65-F5344CB8AC3E}">
        <p14:creationId xmlns:p14="http://schemas.microsoft.com/office/powerpoint/2010/main" val="6755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PROSA MEDIEVAL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4022"/>
            <a:ext cx="8915400" cy="4337200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chemeClr val="accent1">
                    <a:lumMod val="50000"/>
                  </a:schemeClr>
                </a:solidFill>
              </a:rPr>
              <a:t>Colecciones de cuentos </a:t>
            </a:r>
            <a:r>
              <a:rPr lang="es-ES_tradnl" sz="3600" dirty="0" smtClean="0"/>
              <a:t>(</a:t>
            </a:r>
            <a:r>
              <a:rPr lang="es-ES_tradnl" sz="3600" dirty="0" err="1" smtClean="0"/>
              <a:t>Decamer</a:t>
            </a:r>
            <a:r>
              <a:rPr lang="es-ES" sz="3600" dirty="0" err="1" smtClean="0"/>
              <a:t>ón</a:t>
            </a:r>
            <a:r>
              <a:rPr lang="es-ES" sz="3600" dirty="0" smtClean="0"/>
              <a:t>, El conde Lucanor, Los cuentos de Canterbury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</p:txBody>
      </p:sp>
    </p:spTree>
    <p:extLst>
      <p:ext uri="{BB962C8B-B14F-4D97-AF65-F5344CB8AC3E}">
        <p14:creationId xmlns:p14="http://schemas.microsoft.com/office/powerpoint/2010/main" val="12155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PROSA MEDIEVAL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4022"/>
            <a:ext cx="8915400" cy="4769628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chemeClr val="accent1">
                    <a:lumMod val="50000"/>
                  </a:schemeClr>
                </a:solidFill>
              </a:rPr>
              <a:t>Colecciones de cuentos </a:t>
            </a:r>
            <a:r>
              <a:rPr lang="es-ES_tradnl" sz="3600" dirty="0" smtClean="0"/>
              <a:t>(</a:t>
            </a:r>
            <a:r>
              <a:rPr lang="es-ES_tradnl" sz="3600" dirty="0" err="1" smtClean="0"/>
              <a:t>Decamer</a:t>
            </a:r>
            <a:r>
              <a:rPr lang="es-ES" sz="3600" dirty="0" err="1" smtClean="0"/>
              <a:t>ón</a:t>
            </a:r>
            <a:r>
              <a:rPr lang="es-ES" sz="3600" dirty="0" smtClean="0"/>
              <a:t>, El conde Lucanor, Los cuentos de Canterbury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  <a:p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Ciclo art</a:t>
            </a: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úrico</a:t>
            </a:r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s-ES_tradnl" sz="3600" dirty="0" smtClean="0"/>
              <a:t>	Aventuras del Rey Arturo </a:t>
            </a:r>
            <a:r>
              <a:rPr lang="es-ES" sz="3600" dirty="0" smtClean="0"/>
              <a:t>y los 							Caballeros de la Mesa Redonda (Lanzarote, Trist</a:t>
            </a:r>
            <a:r>
              <a:rPr lang="es-ES" sz="3600" dirty="0" smtClean="0"/>
              <a:t>án, </a:t>
            </a:r>
            <a:r>
              <a:rPr lang="es-ES" sz="3600" dirty="0" err="1" smtClean="0"/>
              <a:t>Perceval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</p:txBody>
      </p:sp>
    </p:spTree>
    <p:extLst>
      <p:ext uri="{BB962C8B-B14F-4D97-AF65-F5344CB8AC3E}">
        <p14:creationId xmlns:p14="http://schemas.microsoft.com/office/powerpoint/2010/main" val="13522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PROSA MEDIEVAL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4022"/>
            <a:ext cx="8915400" cy="4769628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chemeClr val="accent1">
                    <a:lumMod val="50000"/>
                  </a:schemeClr>
                </a:solidFill>
              </a:rPr>
              <a:t>Colecciones de cuentos </a:t>
            </a:r>
            <a:r>
              <a:rPr lang="es-ES_tradnl" sz="3600" dirty="0" smtClean="0"/>
              <a:t>(</a:t>
            </a:r>
            <a:r>
              <a:rPr lang="es-ES_tradnl" sz="3600" dirty="0" err="1" smtClean="0"/>
              <a:t>Decamer</a:t>
            </a:r>
            <a:r>
              <a:rPr lang="es-ES" sz="3600" dirty="0" err="1" smtClean="0"/>
              <a:t>ón</a:t>
            </a:r>
            <a:r>
              <a:rPr lang="es-ES" sz="3600" dirty="0" smtClean="0"/>
              <a:t>, El conde Lucanor, Los cuentos de Canterbury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  <a:p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Ciclo art</a:t>
            </a: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úrico</a:t>
            </a:r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s-ES_tradnl" sz="3600" dirty="0" smtClean="0"/>
              <a:t>	Aventuras del Rey Arturo </a:t>
            </a:r>
            <a:r>
              <a:rPr lang="es-ES" sz="3600" dirty="0" smtClean="0"/>
              <a:t>y los 							Caballeros de la Mesa Redonda (Lanzarote, Trist</a:t>
            </a:r>
            <a:r>
              <a:rPr lang="es-ES" sz="3600" dirty="0" smtClean="0"/>
              <a:t>án, </a:t>
            </a:r>
            <a:r>
              <a:rPr lang="es-ES" sz="3600" dirty="0" err="1" smtClean="0"/>
              <a:t>Perceval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263525" y="1905000"/>
            <a:ext cx="6350000" cy="478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7030A0"/>
                </a:solidFill>
              </a:rPr>
              <a:t>PROSA MEDIEVAL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74022"/>
            <a:ext cx="8915400" cy="4769628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chemeClr val="accent1">
                    <a:lumMod val="50000"/>
                  </a:schemeClr>
                </a:solidFill>
              </a:rPr>
              <a:t>Colecciones de cuentos </a:t>
            </a:r>
            <a:r>
              <a:rPr lang="es-ES_tradnl" sz="3600" dirty="0" smtClean="0"/>
              <a:t>(</a:t>
            </a:r>
            <a:r>
              <a:rPr lang="es-ES_tradnl" sz="3600" dirty="0" err="1" smtClean="0"/>
              <a:t>Decamer</a:t>
            </a:r>
            <a:r>
              <a:rPr lang="es-ES" sz="3600" dirty="0" err="1" smtClean="0"/>
              <a:t>ón</a:t>
            </a:r>
            <a:r>
              <a:rPr lang="es-ES" sz="3600" dirty="0" smtClean="0"/>
              <a:t>, El conde Lucanor, Los cuentos de Canterbury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  <a:p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Ciclo art</a:t>
            </a: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</a:rPr>
              <a:t>úrico</a:t>
            </a:r>
            <a:r>
              <a:rPr lang="es-ES_tradnl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s-ES_tradnl" sz="3600" dirty="0" smtClean="0"/>
              <a:t>	Aventuras del Rey Arturo </a:t>
            </a:r>
            <a:r>
              <a:rPr lang="es-ES" sz="3600" dirty="0" smtClean="0"/>
              <a:t>y los 							Caballeros de la Mesa Redonda (Lanzarote, Trist</a:t>
            </a:r>
            <a:r>
              <a:rPr lang="es-ES" sz="3600" dirty="0" smtClean="0"/>
              <a:t>án, </a:t>
            </a:r>
            <a:r>
              <a:rPr lang="es-ES" sz="3600" dirty="0" err="1" smtClean="0"/>
              <a:t>Perceval</a:t>
            </a:r>
            <a:r>
              <a:rPr lang="mr-IN" sz="3600" dirty="0" smtClean="0"/>
              <a:t>…</a:t>
            </a:r>
            <a:r>
              <a:rPr lang="es-ES" sz="3600" dirty="0" smtClean="0"/>
              <a:t>)</a:t>
            </a:r>
            <a:endParaRPr lang="es-ES_tradnl" sz="36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263525" y="1905000"/>
            <a:ext cx="6350000" cy="478313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7213600" y="0"/>
            <a:ext cx="508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EDAD MEDIA (S. V </a:t>
            </a:r>
            <a:r>
              <a:rPr lang="mr-IN" sz="4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 XV)</a:t>
            </a:r>
            <a:endParaRPr lang="es-ES_tradn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66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EDAD MEDIA (S. V </a:t>
            </a:r>
            <a:r>
              <a:rPr lang="mr-IN" sz="4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 XV)</a:t>
            </a:r>
            <a:endParaRPr lang="es-ES_tradn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37" y="38469"/>
            <a:ext cx="8094663" cy="6082562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72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EDAD MEDIA (S. V </a:t>
            </a:r>
            <a:r>
              <a:rPr lang="mr-IN" sz="4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 XV)</a:t>
            </a:r>
            <a:endParaRPr lang="es-ES_tradn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31" y="2057400"/>
            <a:ext cx="2794000" cy="48006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37" y="38469"/>
            <a:ext cx="8094663" cy="6082562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31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EDAD MEDIA (S. V </a:t>
            </a:r>
            <a:r>
              <a:rPr lang="mr-IN" sz="4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s-ES_tradnl" sz="4400" b="1" dirty="0" smtClean="0">
                <a:solidFill>
                  <a:schemeClr val="accent1">
                    <a:lumMod val="50000"/>
                  </a:schemeClr>
                </a:solidFill>
              </a:rPr>
              <a:t> XV)</a:t>
            </a:r>
            <a:endParaRPr lang="es-ES_tradnl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31" y="2057400"/>
            <a:ext cx="2794000" cy="48006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37" y="38469"/>
            <a:ext cx="8094663" cy="6082562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129" y="2250032"/>
            <a:ext cx="7849483" cy="4415335"/>
          </a:xfrm>
        </p:spPr>
      </p:pic>
    </p:spTree>
    <p:extLst>
      <p:ext uri="{BB962C8B-B14F-4D97-AF65-F5344CB8AC3E}">
        <p14:creationId xmlns:p14="http://schemas.microsoft.com/office/powerpoint/2010/main" val="85419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TEMAS de la </a:t>
            </a:r>
            <a:r>
              <a:rPr lang="es-ES_tradnl" b="1" dirty="0" smtClean="0">
                <a:solidFill>
                  <a:srgbClr val="7030A0"/>
                </a:solidFill>
              </a:rPr>
              <a:t>Literatura Medieval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43124"/>
            <a:ext cx="8915400" cy="4557713"/>
          </a:xfrm>
        </p:spPr>
        <p:txBody>
          <a:bodyPr>
            <a:normAutofit/>
          </a:bodyPr>
          <a:lstStyle/>
          <a:p>
            <a:endParaRPr lang="es-ES" sz="36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TEMAS de la </a:t>
            </a:r>
            <a:r>
              <a:rPr lang="es-ES_tradnl" b="1" dirty="0" smtClean="0">
                <a:solidFill>
                  <a:srgbClr val="7030A0"/>
                </a:solidFill>
              </a:rPr>
              <a:t>Literatura Medieval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43124"/>
            <a:ext cx="8915400" cy="4557713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Las preocupaciones de la </a:t>
            </a:r>
            <a:r>
              <a:rPr lang="es-ES" sz="3600" dirty="0" smtClean="0"/>
              <a:t>época:</a:t>
            </a:r>
          </a:p>
          <a:p>
            <a:pPr marL="1714500" lvl="4" indent="0">
              <a:buNone/>
            </a:pPr>
            <a:r>
              <a:rPr lang="es-ES" sz="3600" dirty="0">
                <a:solidFill>
                  <a:srgbClr val="C00000"/>
                </a:solidFill>
              </a:rPr>
              <a:t>E</a:t>
            </a:r>
            <a:r>
              <a:rPr lang="es-ES_tradnl" sz="3600" dirty="0" err="1">
                <a:solidFill>
                  <a:srgbClr val="C00000"/>
                </a:solidFill>
              </a:rPr>
              <a:t>sp</a:t>
            </a:r>
            <a:r>
              <a:rPr lang="es-ES" sz="3600" dirty="0" err="1">
                <a:solidFill>
                  <a:srgbClr val="C00000"/>
                </a:solidFill>
              </a:rPr>
              <a:t>íritu</a:t>
            </a:r>
            <a:r>
              <a:rPr lang="es-ES" sz="3600" dirty="0">
                <a:solidFill>
                  <a:srgbClr val="C00000"/>
                </a:solidFill>
              </a:rPr>
              <a:t> caballeresco</a:t>
            </a:r>
          </a:p>
          <a:p>
            <a:pPr marL="1714500" lvl="4" indent="0">
              <a:buNone/>
            </a:pPr>
            <a:r>
              <a:rPr lang="es-ES" sz="3600" dirty="0">
                <a:solidFill>
                  <a:srgbClr val="C00000"/>
                </a:solidFill>
              </a:rPr>
              <a:t>Guerras, Cruzadas</a:t>
            </a:r>
            <a:r>
              <a:rPr lang="mr-IN" sz="3600" dirty="0" smtClean="0">
                <a:solidFill>
                  <a:srgbClr val="C00000"/>
                </a:solidFill>
              </a:rPr>
              <a:t>…</a:t>
            </a:r>
            <a:endParaRPr lang="es-ES" sz="36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3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TEMAS de la </a:t>
            </a:r>
            <a:r>
              <a:rPr lang="es-ES_tradnl" b="1" dirty="0" smtClean="0">
                <a:solidFill>
                  <a:srgbClr val="7030A0"/>
                </a:solidFill>
              </a:rPr>
              <a:t>Literatura Medieval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43124"/>
            <a:ext cx="8915400" cy="4557713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Las preocupaciones de la </a:t>
            </a:r>
            <a:r>
              <a:rPr lang="es-ES" sz="3600" dirty="0" smtClean="0"/>
              <a:t>época:</a:t>
            </a:r>
          </a:p>
          <a:p>
            <a:pPr marL="1714500" lvl="4" indent="0">
              <a:buNone/>
            </a:pPr>
            <a:r>
              <a:rPr lang="es-ES" sz="3600" dirty="0" smtClean="0">
                <a:solidFill>
                  <a:srgbClr val="C00000"/>
                </a:solidFill>
              </a:rPr>
              <a:t>E</a:t>
            </a:r>
            <a:r>
              <a:rPr lang="es-ES_tradnl" sz="3600" dirty="0" err="1" smtClean="0">
                <a:solidFill>
                  <a:srgbClr val="C00000"/>
                </a:solidFill>
              </a:rPr>
              <a:t>sp</a:t>
            </a:r>
            <a:r>
              <a:rPr lang="es-ES" sz="3600" dirty="0" err="1" smtClean="0">
                <a:solidFill>
                  <a:srgbClr val="C00000"/>
                </a:solidFill>
              </a:rPr>
              <a:t>íritu</a:t>
            </a:r>
            <a:r>
              <a:rPr lang="es-ES" sz="3600" dirty="0" smtClean="0">
                <a:solidFill>
                  <a:srgbClr val="C00000"/>
                </a:solidFill>
              </a:rPr>
              <a:t> caballeresco</a:t>
            </a:r>
          </a:p>
          <a:p>
            <a:pPr marL="1714500" lvl="4" indent="0">
              <a:buNone/>
            </a:pPr>
            <a:r>
              <a:rPr lang="es-ES" sz="3600" dirty="0" smtClean="0">
                <a:solidFill>
                  <a:srgbClr val="C00000"/>
                </a:solidFill>
              </a:rPr>
              <a:t>Guerras, Cruzadas</a:t>
            </a:r>
            <a:r>
              <a:rPr lang="mr-IN" sz="3600" dirty="0" smtClean="0">
                <a:solidFill>
                  <a:srgbClr val="C00000"/>
                </a:solidFill>
              </a:rPr>
              <a:t>…</a:t>
            </a:r>
            <a:endParaRPr lang="es-ES" sz="3600" dirty="0" smtClean="0">
              <a:solidFill>
                <a:srgbClr val="C00000"/>
              </a:solidFill>
            </a:endParaRPr>
          </a:p>
          <a:p>
            <a:r>
              <a:rPr lang="es-ES" sz="3600" dirty="0" smtClean="0"/>
              <a:t>Temas universales:</a:t>
            </a:r>
          </a:p>
          <a:p>
            <a:pPr marL="1714500" lvl="4" indent="0">
              <a:buNone/>
            </a:pPr>
            <a:r>
              <a:rPr lang="es-ES" sz="3600" dirty="0" smtClean="0">
                <a:solidFill>
                  <a:srgbClr val="C00000"/>
                </a:solidFill>
              </a:rPr>
              <a:t>Amor</a:t>
            </a:r>
          </a:p>
          <a:p>
            <a:pPr marL="1714500" lvl="4" indent="0">
              <a:buNone/>
            </a:pPr>
            <a:r>
              <a:rPr lang="es-ES" sz="3600" dirty="0" smtClean="0">
                <a:solidFill>
                  <a:srgbClr val="C00000"/>
                </a:solidFill>
              </a:rPr>
              <a:t>Muerte</a:t>
            </a:r>
          </a:p>
        </p:txBody>
      </p:sp>
    </p:spTree>
    <p:extLst>
      <p:ext uri="{BB962C8B-B14F-4D97-AF65-F5344CB8AC3E}">
        <p14:creationId xmlns:p14="http://schemas.microsoft.com/office/powerpoint/2010/main" val="14826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Brizna</Template>
  <TotalTime>64</TotalTime>
  <Words>469</Words>
  <Application>Microsoft Macintosh PowerPoint</Application>
  <PresentationFormat>Panorámica</PresentationFormat>
  <Paragraphs>86</Paragraphs>
  <Slides>28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Calibri</vt:lpstr>
      <vt:lpstr>Century Gothic</vt:lpstr>
      <vt:lpstr>Mangal</vt:lpstr>
      <vt:lpstr>Wingdings 3</vt:lpstr>
      <vt:lpstr>Arial</vt:lpstr>
      <vt:lpstr>Espiral</vt:lpstr>
      <vt:lpstr>Literatura medieval</vt:lpstr>
      <vt:lpstr>EDAD MEDIA</vt:lpstr>
      <vt:lpstr>EDAD MEDIA (S. V – XV)</vt:lpstr>
      <vt:lpstr>EDAD MEDIA (S. V – XV)</vt:lpstr>
      <vt:lpstr>EDAD MEDIA (S. V – XV)</vt:lpstr>
      <vt:lpstr>EDAD MEDIA (S. V – XV)</vt:lpstr>
      <vt:lpstr>TEMAS de la Literatura Medieval</vt:lpstr>
      <vt:lpstr>TEMAS de la Literatura Medieval</vt:lpstr>
      <vt:lpstr>TEMAS de la Literatura Medieval</vt:lpstr>
      <vt:lpstr>POESÍA ÉPICA</vt:lpstr>
      <vt:lpstr>POESÍA ÉPICA</vt:lpstr>
      <vt:lpstr>POESÍA ÉPICA</vt:lpstr>
      <vt:lpstr>POESÍA ÉPICA</vt:lpstr>
      <vt:lpstr>POESÍA ÉPICA</vt:lpstr>
      <vt:lpstr>POESÍA ÉPICA</vt:lpstr>
      <vt:lpstr>POESÍA ÉPICA</vt:lpstr>
      <vt:lpstr>POESÍA ÉPICA</vt:lpstr>
      <vt:lpstr>POESÍA ÉPICA</vt:lpstr>
      <vt:lpstr>POESÍA LÍRICA</vt:lpstr>
      <vt:lpstr>POESÍA LÍRICA</vt:lpstr>
      <vt:lpstr>POESÍA LÍRICA</vt:lpstr>
      <vt:lpstr>POESÍA LÍRICA</vt:lpstr>
      <vt:lpstr>POESÍA LÍRICA</vt:lpstr>
      <vt:lpstr>PROSA MEDIEVAL</vt:lpstr>
      <vt:lpstr>PROSA MEDIEVAL</vt:lpstr>
      <vt:lpstr>PROSA MEDIEVAL</vt:lpstr>
      <vt:lpstr>PROSA MEDIEVAL</vt:lpstr>
      <vt:lpstr>PROSA MEDIEVAL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 medieval</dc:title>
  <dc:creator>Usuario de Microsoft Office</dc:creator>
  <cp:lastModifiedBy>Usuario de Microsoft Office</cp:lastModifiedBy>
  <cp:revision>7</cp:revision>
  <dcterms:created xsi:type="dcterms:W3CDTF">2016-11-14T19:53:49Z</dcterms:created>
  <dcterms:modified xsi:type="dcterms:W3CDTF">2016-11-14T20:57:58Z</dcterms:modified>
</cp:coreProperties>
</file>