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60" r:id="rId4"/>
    <p:sldId id="272" r:id="rId5"/>
    <p:sldId id="259" r:id="rId6"/>
    <p:sldId id="273" r:id="rId7"/>
    <p:sldId id="274" r:id="rId8"/>
    <p:sldId id="258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71" r:id="rId17"/>
    <p:sldId id="268" r:id="rId18"/>
    <p:sldId id="269" r:id="rId19"/>
    <p:sldId id="270" r:id="rId2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8"/>
    <p:restoredTop sz="94643"/>
  </p:normalViewPr>
  <p:slideViewPr>
    <p:cSldViewPr snapToGrid="0" snapToObjects="1">
      <p:cViewPr varScale="1">
        <p:scale>
          <a:sx n="90" d="100"/>
          <a:sy n="90" d="100"/>
        </p:scale>
        <p:origin x="896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2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12/19/16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12/19/16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 smtClean="0"/>
              <a:t>Arrastre la imagen al marcador de posición o haga clic en el icono para agregar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 smtClean="0"/>
              <a:t>Clic para editar título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12/19/16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764242" y="2369139"/>
            <a:ext cx="7766936" cy="1646302"/>
          </a:xfrm>
        </p:spPr>
        <p:txBody>
          <a:bodyPr/>
          <a:lstStyle/>
          <a:p>
            <a:r>
              <a:rPr lang="es-ES_tradnl" sz="6000" dirty="0" smtClean="0"/>
              <a:t>SINTAGMA </a:t>
            </a:r>
            <a:r>
              <a:rPr lang="es-ES_tradnl" sz="6000" dirty="0" smtClean="0">
                <a:solidFill>
                  <a:srgbClr val="7030A0"/>
                </a:solidFill>
              </a:rPr>
              <a:t>NOMINAL</a:t>
            </a:r>
            <a:endParaRPr lang="es-ES_tradnl" sz="6000" dirty="0">
              <a:solidFill>
                <a:srgbClr val="7030A0"/>
              </a:solidFill>
            </a:endParaRP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sz="6000" dirty="0">
                <a:solidFill>
                  <a:srgbClr val="7030A0"/>
                </a:solidFill>
                <a:latin typeface="+mj-lt"/>
                <a:ea typeface="+mj-ea"/>
                <a:cs typeface="+mj-cs"/>
              </a:rPr>
              <a:t>SINTAGMA </a:t>
            </a:r>
            <a:r>
              <a:rPr lang="es-ES_tradnl" sz="6000" dirty="0">
                <a:solidFill>
                  <a:schemeClr val="accent1"/>
                </a:solidFill>
                <a:latin typeface="+mj-lt"/>
                <a:ea typeface="+mj-ea"/>
                <a:cs typeface="+mj-cs"/>
              </a:rPr>
              <a:t>ADJETIVAL</a:t>
            </a:r>
          </a:p>
        </p:txBody>
      </p:sp>
    </p:spTree>
    <p:extLst>
      <p:ext uri="{BB962C8B-B14F-4D97-AF65-F5344CB8AC3E}">
        <p14:creationId xmlns:p14="http://schemas.microsoft.com/office/powerpoint/2010/main" val="92998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>
                <a:solidFill>
                  <a:schemeClr val="accent5">
                    <a:lumMod val="50000"/>
                  </a:schemeClr>
                </a:solidFill>
              </a:rPr>
              <a:t>SINTAGMA </a:t>
            </a:r>
            <a:r>
              <a:rPr lang="es-ES" dirty="0" smtClean="0">
                <a:solidFill>
                  <a:schemeClr val="accent5">
                    <a:lumMod val="50000"/>
                  </a:schemeClr>
                </a:solidFill>
              </a:rPr>
              <a:t>ADJETVAL (</a:t>
            </a:r>
            <a:r>
              <a:rPr lang="es-ES" dirty="0" err="1" smtClean="0">
                <a:solidFill>
                  <a:schemeClr val="accent5">
                    <a:lumMod val="50000"/>
                  </a:schemeClr>
                </a:solidFill>
              </a:rPr>
              <a:t>SAdj</a:t>
            </a:r>
            <a:r>
              <a:rPr lang="es-ES" dirty="0" smtClean="0">
                <a:solidFill>
                  <a:schemeClr val="accent5">
                    <a:lumMod val="50000"/>
                  </a:schemeClr>
                </a:solidFill>
              </a:rPr>
              <a:t>)</a:t>
            </a:r>
            <a:endParaRPr lang="es-ES_tradnl" u="sng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646239"/>
            <a:ext cx="8596668" cy="3880773"/>
          </a:xfrm>
        </p:spPr>
        <p:txBody>
          <a:bodyPr>
            <a:noAutofit/>
          </a:bodyPr>
          <a:lstStyle/>
          <a:p>
            <a:endParaRPr lang="es-ES_tradnl" sz="4800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67933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>
                <a:solidFill>
                  <a:schemeClr val="accent5">
                    <a:lumMod val="50000"/>
                  </a:schemeClr>
                </a:solidFill>
              </a:rPr>
              <a:t>SINTAGMA </a:t>
            </a:r>
            <a:r>
              <a:rPr lang="es-ES" dirty="0" smtClean="0">
                <a:solidFill>
                  <a:schemeClr val="accent5">
                    <a:lumMod val="50000"/>
                  </a:schemeClr>
                </a:solidFill>
              </a:rPr>
              <a:t>ADJETVAL (</a:t>
            </a:r>
            <a:r>
              <a:rPr lang="es-ES" dirty="0" err="1" smtClean="0">
                <a:solidFill>
                  <a:schemeClr val="accent5">
                    <a:lumMod val="50000"/>
                  </a:schemeClr>
                </a:solidFill>
              </a:rPr>
              <a:t>SAdj</a:t>
            </a:r>
            <a:r>
              <a:rPr lang="es-ES" dirty="0" smtClean="0">
                <a:solidFill>
                  <a:schemeClr val="accent5">
                    <a:lumMod val="50000"/>
                  </a:schemeClr>
                </a:solidFill>
              </a:rPr>
              <a:t>)</a:t>
            </a:r>
            <a:endParaRPr lang="es-ES_tradnl" u="sng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646239"/>
            <a:ext cx="8596668" cy="3880773"/>
          </a:xfrm>
        </p:spPr>
        <p:txBody>
          <a:bodyPr>
            <a:noAutofit/>
          </a:bodyPr>
          <a:lstStyle/>
          <a:p>
            <a:r>
              <a:rPr lang="es-ES_tradnl" sz="4800" dirty="0" smtClean="0">
                <a:solidFill>
                  <a:schemeClr val="accent5">
                    <a:lumMod val="50000"/>
                  </a:schemeClr>
                </a:solidFill>
              </a:rPr>
              <a:t>SINTAGMA</a:t>
            </a:r>
            <a:r>
              <a:rPr lang="es-ES_tradnl" sz="4800" dirty="0" smtClean="0"/>
              <a:t>: palabra o grupo de palabras</a:t>
            </a:r>
          </a:p>
        </p:txBody>
      </p:sp>
    </p:spTree>
    <p:extLst>
      <p:ext uri="{BB962C8B-B14F-4D97-AF65-F5344CB8AC3E}">
        <p14:creationId xmlns:p14="http://schemas.microsoft.com/office/powerpoint/2010/main" val="207393634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>
                <a:solidFill>
                  <a:schemeClr val="accent5">
                    <a:lumMod val="50000"/>
                  </a:schemeClr>
                </a:solidFill>
              </a:rPr>
              <a:t>SINTAGMA </a:t>
            </a:r>
            <a:r>
              <a:rPr lang="es-ES" dirty="0" smtClean="0">
                <a:solidFill>
                  <a:schemeClr val="accent5">
                    <a:lumMod val="50000"/>
                  </a:schemeClr>
                </a:solidFill>
              </a:rPr>
              <a:t>ADJETVAL (</a:t>
            </a:r>
            <a:r>
              <a:rPr lang="es-ES" dirty="0" err="1" smtClean="0">
                <a:solidFill>
                  <a:schemeClr val="accent5">
                    <a:lumMod val="50000"/>
                  </a:schemeClr>
                </a:solidFill>
              </a:rPr>
              <a:t>SAdj</a:t>
            </a:r>
            <a:r>
              <a:rPr lang="es-ES" dirty="0" smtClean="0">
                <a:solidFill>
                  <a:schemeClr val="accent5">
                    <a:lumMod val="50000"/>
                  </a:schemeClr>
                </a:solidFill>
              </a:rPr>
              <a:t>)</a:t>
            </a:r>
            <a:endParaRPr lang="es-ES_tradnl" u="sng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646239"/>
            <a:ext cx="8596668" cy="3880773"/>
          </a:xfrm>
        </p:spPr>
        <p:txBody>
          <a:bodyPr>
            <a:noAutofit/>
          </a:bodyPr>
          <a:lstStyle/>
          <a:p>
            <a:r>
              <a:rPr lang="es-ES_tradnl" sz="4800" dirty="0" smtClean="0">
                <a:solidFill>
                  <a:schemeClr val="accent5">
                    <a:lumMod val="50000"/>
                  </a:schemeClr>
                </a:solidFill>
              </a:rPr>
              <a:t>SINTAGMA</a:t>
            </a:r>
            <a:r>
              <a:rPr lang="es-ES_tradnl" sz="4800" dirty="0" smtClean="0"/>
              <a:t>: palabra o grupo de palabras</a:t>
            </a:r>
          </a:p>
          <a:p>
            <a:r>
              <a:rPr lang="es-ES_tradnl" sz="4800" dirty="0" smtClean="0">
                <a:solidFill>
                  <a:schemeClr val="accent5">
                    <a:lumMod val="50000"/>
                  </a:schemeClr>
                </a:solidFill>
              </a:rPr>
              <a:t>ADJETIVAL</a:t>
            </a:r>
            <a:r>
              <a:rPr lang="es-ES_tradnl" sz="4800" dirty="0" smtClean="0"/>
              <a:t>: que tiene como </a:t>
            </a:r>
            <a:r>
              <a:rPr lang="es-ES_tradnl" sz="4800" dirty="0" smtClean="0">
                <a:solidFill>
                  <a:srgbClr val="7030A0"/>
                </a:solidFill>
              </a:rPr>
              <a:t>n</a:t>
            </a:r>
            <a:r>
              <a:rPr lang="es-ES" sz="4800" dirty="0" err="1" smtClean="0">
                <a:solidFill>
                  <a:srgbClr val="7030A0"/>
                </a:solidFill>
              </a:rPr>
              <a:t>úcleo</a:t>
            </a:r>
            <a:r>
              <a:rPr lang="es-ES" sz="4800" dirty="0" smtClean="0">
                <a:solidFill>
                  <a:srgbClr val="7030A0"/>
                </a:solidFill>
              </a:rPr>
              <a:t> </a:t>
            </a:r>
            <a:r>
              <a:rPr lang="es-ES" sz="4800" dirty="0" smtClean="0"/>
              <a:t>un </a:t>
            </a:r>
            <a:r>
              <a:rPr lang="es-ES" sz="4800" dirty="0" smtClean="0">
                <a:solidFill>
                  <a:srgbClr val="7030A0"/>
                </a:solidFill>
              </a:rPr>
              <a:t>ADJETIVO CALIFICATIVO</a:t>
            </a:r>
            <a:endParaRPr lang="es-ES_tradnl" sz="4800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121205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u="sng" dirty="0" smtClean="0">
                <a:solidFill>
                  <a:schemeClr val="accent5">
                    <a:lumMod val="50000"/>
                  </a:schemeClr>
                </a:solidFill>
              </a:rPr>
              <a:t>EJEMPLOS</a:t>
            </a:r>
            <a:endParaRPr lang="es-ES_tradnl" u="sng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2160589"/>
            <a:ext cx="9966854" cy="3880773"/>
          </a:xfrm>
        </p:spPr>
        <p:txBody>
          <a:bodyPr>
            <a:normAutofit fontScale="92500" lnSpcReduction="10000"/>
          </a:bodyPr>
          <a:lstStyle/>
          <a:p>
            <a:r>
              <a:rPr lang="es-ES_tradnl" sz="3200" dirty="0" smtClean="0"/>
              <a:t>El excursionista </a:t>
            </a:r>
            <a:r>
              <a:rPr lang="es-ES_tradnl" sz="3200" b="1" dirty="0" err="1" smtClean="0">
                <a:solidFill>
                  <a:srgbClr val="0070C0"/>
                </a:solidFill>
              </a:rPr>
              <a:t>alem</a:t>
            </a:r>
            <a:r>
              <a:rPr lang="es-ES" sz="3200" b="1" dirty="0" err="1" smtClean="0">
                <a:solidFill>
                  <a:srgbClr val="0070C0"/>
                </a:solidFill>
              </a:rPr>
              <a:t>án</a:t>
            </a:r>
            <a:r>
              <a:rPr lang="es-ES" sz="3200" b="1" dirty="0" smtClean="0">
                <a:solidFill>
                  <a:srgbClr val="0070C0"/>
                </a:solidFill>
              </a:rPr>
              <a:t> </a:t>
            </a:r>
            <a:r>
              <a:rPr lang="es-ES" sz="3200" dirty="0" smtClean="0"/>
              <a:t>se perdió en la montaña</a:t>
            </a:r>
          </a:p>
          <a:p>
            <a:pPr marL="0" indent="0">
              <a:buNone/>
            </a:pPr>
            <a:endParaRPr lang="es-ES" sz="3200" dirty="0" smtClean="0"/>
          </a:p>
          <a:p>
            <a:r>
              <a:rPr lang="es-ES" sz="3200" b="1" dirty="0" smtClean="0">
                <a:solidFill>
                  <a:srgbClr val="0070C0"/>
                </a:solidFill>
              </a:rPr>
              <a:t>Demasiado fácil </a:t>
            </a:r>
            <a:r>
              <a:rPr lang="es-ES" sz="3200" dirty="0" smtClean="0"/>
              <a:t>resultó todo</a:t>
            </a:r>
          </a:p>
          <a:p>
            <a:endParaRPr lang="es-ES" sz="3200" dirty="0" smtClean="0"/>
          </a:p>
          <a:p>
            <a:r>
              <a:rPr lang="es-ES" sz="3200" dirty="0" smtClean="0"/>
              <a:t>Esa chica es </a:t>
            </a:r>
            <a:r>
              <a:rPr lang="es-ES" sz="3200" b="1" dirty="0" smtClean="0">
                <a:solidFill>
                  <a:srgbClr val="0070C0"/>
                </a:solidFill>
              </a:rPr>
              <a:t>tonta de narices</a:t>
            </a:r>
          </a:p>
          <a:p>
            <a:endParaRPr lang="es-ES" sz="3200" b="1" dirty="0" smtClean="0">
              <a:solidFill>
                <a:srgbClr val="0070C0"/>
              </a:solidFill>
            </a:endParaRPr>
          </a:p>
          <a:p>
            <a:r>
              <a:rPr lang="es-ES" sz="3200" dirty="0" smtClean="0"/>
              <a:t>Esa </a:t>
            </a:r>
            <a:r>
              <a:rPr lang="es-ES" sz="3200" b="1" dirty="0" smtClean="0">
                <a:solidFill>
                  <a:srgbClr val="0070C0"/>
                </a:solidFill>
              </a:rPr>
              <a:t>maravillosa</a:t>
            </a:r>
            <a:r>
              <a:rPr lang="es-ES" sz="3200" dirty="0" smtClean="0"/>
              <a:t> experiencia es </a:t>
            </a:r>
            <a:r>
              <a:rPr lang="es-ES" sz="3200" b="1" dirty="0" smtClean="0">
                <a:solidFill>
                  <a:srgbClr val="0070C0"/>
                </a:solidFill>
              </a:rPr>
              <a:t>inolvidable</a:t>
            </a:r>
          </a:p>
          <a:p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9088937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u="sng" dirty="0" smtClean="0">
                <a:solidFill>
                  <a:schemeClr val="accent5">
                    <a:lumMod val="50000"/>
                  </a:schemeClr>
                </a:solidFill>
              </a:rPr>
              <a:t>ESTRUCTURA</a:t>
            </a:r>
            <a:endParaRPr lang="es-ES_tradnl" u="sng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3988930"/>
          </a:xfrm>
        </p:spPr>
        <p:txBody>
          <a:bodyPr>
            <a:normAutofit/>
          </a:bodyPr>
          <a:lstStyle/>
          <a:p>
            <a:r>
              <a:rPr lang="es-ES_tradnl" sz="5400" dirty="0" smtClean="0"/>
              <a:t>(</a:t>
            </a:r>
            <a:r>
              <a:rPr lang="es-ES_tradnl" sz="5400" dirty="0" err="1" smtClean="0"/>
              <a:t>Mod</a:t>
            </a:r>
            <a:r>
              <a:rPr lang="es-ES_tradnl" sz="5400" dirty="0" smtClean="0"/>
              <a:t>) + </a:t>
            </a:r>
            <a:r>
              <a:rPr lang="es-ES_tradnl" sz="5400" dirty="0" err="1" smtClean="0"/>
              <a:t>Adj</a:t>
            </a:r>
            <a:r>
              <a:rPr lang="es-ES_tradnl" sz="5400" dirty="0" smtClean="0"/>
              <a:t> cal + (</a:t>
            </a:r>
            <a:r>
              <a:rPr lang="es-ES_tradnl" sz="5400" dirty="0" err="1" smtClean="0"/>
              <a:t>CAdj</a:t>
            </a:r>
            <a:r>
              <a:rPr lang="es-ES_tradnl" sz="5400" dirty="0" smtClean="0"/>
              <a:t>)</a:t>
            </a:r>
            <a:endParaRPr lang="es-ES_tradnl" sz="5400" dirty="0"/>
          </a:p>
        </p:txBody>
      </p:sp>
      <p:sp>
        <p:nvSpPr>
          <p:cNvPr id="4" name="CuadroTexto 3"/>
          <p:cNvSpPr txBox="1"/>
          <p:nvPr/>
        </p:nvSpPr>
        <p:spPr>
          <a:xfrm>
            <a:off x="857250" y="3471863"/>
            <a:ext cx="24431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2400" b="1" dirty="0" smtClean="0">
                <a:solidFill>
                  <a:schemeClr val="accent5">
                    <a:lumMod val="50000"/>
                  </a:schemeClr>
                </a:solidFill>
              </a:rPr>
              <a:t>ADVERBIO</a:t>
            </a:r>
          </a:p>
          <a:p>
            <a:endParaRPr lang="es-ES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r>
              <a:rPr lang="es-ES" sz="2400" b="1" dirty="0" err="1" smtClean="0">
                <a:solidFill>
                  <a:schemeClr val="accent5">
                    <a:lumMod val="50000"/>
                  </a:schemeClr>
                </a:solidFill>
              </a:rPr>
              <a:t>Adj</a:t>
            </a:r>
            <a:r>
              <a:rPr lang="es-ES" sz="2400" b="1" dirty="0" smtClean="0">
                <a:solidFill>
                  <a:schemeClr val="accent5">
                    <a:lumMod val="50000"/>
                  </a:schemeClr>
                </a:solidFill>
              </a:rPr>
              <a:t>. Calificativo</a:t>
            </a:r>
            <a:endParaRPr lang="es-ES_tradnl" sz="2400" b="1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5" name="CuadroTexto 4"/>
          <p:cNvSpPr txBox="1"/>
          <p:nvPr/>
        </p:nvSpPr>
        <p:spPr>
          <a:xfrm>
            <a:off x="3266016" y="3471863"/>
            <a:ext cx="278606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2400" b="1" dirty="0" smtClean="0">
                <a:solidFill>
                  <a:schemeClr val="accent5">
                    <a:lumMod val="50000"/>
                  </a:schemeClr>
                </a:solidFill>
              </a:rPr>
              <a:t>ADJETIVO </a:t>
            </a:r>
          </a:p>
          <a:p>
            <a:r>
              <a:rPr lang="es-ES_tradnl" sz="2400" b="1" dirty="0" smtClean="0">
                <a:solidFill>
                  <a:schemeClr val="accent5">
                    <a:lumMod val="50000"/>
                  </a:schemeClr>
                </a:solidFill>
              </a:rPr>
              <a:t>CALIFICATIVO</a:t>
            </a:r>
            <a:endParaRPr lang="es-ES_tradnl" sz="2400" b="1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6" name="CuadroTexto 5"/>
          <p:cNvSpPr txBox="1"/>
          <p:nvPr/>
        </p:nvSpPr>
        <p:spPr>
          <a:xfrm>
            <a:off x="6052079" y="3471863"/>
            <a:ext cx="272891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2400" b="1" dirty="0" err="1" smtClean="0">
                <a:solidFill>
                  <a:schemeClr val="accent5">
                    <a:lumMod val="50000"/>
                  </a:schemeClr>
                </a:solidFill>
              </a:rPr>
              <a:t>SPrep</a:t>
            </a:r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r>
              <a:rPr lang="es-ES_tradnl" sz="2400" b="1" dirty="0" err="1" smtClean="0">
                <a:solidFill>
                  <a:schemeClr val="accent5">
                    <a:lumMod val="50000"/>
                  </a:schemeClr>
                </a:solidFill>
              </a:rPr>
              <a:t>SAdj</a:t>
            </a:r>
            <a:endParaRPr lang="es-ES_tradnl" sz="2400" b="1" dirty="0">
              <a:solidFill>
                <a:schemeClr val="accent5">
                  <a:lumMod val="50000"/>
                </a:schemeClr>
              </a:solidFill>
            </a:endParaRPr>
          </a:p>
          <a:p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7" name="CuadroTexto 6"/>
          <p:cNvSpPr txBox="1"/>
          <p:nvPr/>
        </p:nvSpPr>
        <p:spPr>
          <a:xfrm>
            <a:off x="4586288" y="5343525"/>
            <a:ext cx="682942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s-ES_tradnl" sz="4000" dirty="0" smtClean="0">
                <a:solidFill>
                  <a:srgbClr val="FF0000"/>
                </a:solidFill>
              </a:rPr>
              <a:t>Ejercicio 9, p</a:t>
            </a:r>
            <a:r>
              <a:rPr lang="es-ES" sz="4000" dirty="0" err="1" smtClean="0">
                <a:solidFill>
                  <a:srgbClr val="FF0000"/>
                </a:solidFill>
              </a:rPr>
              <a:t>ág</a:t>
            </a:r>
            <a:r>
              <a:rPr lang="es-ES" sz="4000" dirty="0" smtClean="0">
                <a:solidFill>
                  <a:srgbClr val="FF0000"/>
                </a:solidFill>
              </a:rPr>
              <a:t>. 76</a:t>
            </a:r>
            <a:endParaRPr lang="es-ES_tradnl" sz="4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888214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sz="4400" dirty="0" smtClean="0">
                <a:solidFill>
                  <a:srgbClr val="7030A0"/>
                </a:solidFill>
              </a:rPr>
              <a:t>JUEGO CONCURSO</a:t>
            </a:r>
            <a:endParaRPr lang="es-ES_tradnl" sz="4400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271589"/>
            <a:ext cx="8596668" cy="4769774"/>
          </a:xfrm>
        </p:spPr>
        <p:txBody>
          <a:bodyPr>
            <a:normAutofit/>
          </a:bodyPr>
          <a:lstStyle/>
          <a:p>
            <a:endParaRPr lang="es-ES_tradnl" dirty="0" smtClean="0"/>
          </a:p>
          <a:p>
            <a:endParaRPr lang="es-ES_tradnl" sz="4000" b="1" dirty="0" smtClean="0">
              <a:solidFill>
                <a:srgbClr val="C00000"/>
              </a:solidFill>
            </a:endParaRPr>
          </a:p>
          <a:p>
            <a:endParaRPr lang="es-ES_tradnl" sz="4000" b="1" dirty="0">
              <a:solidFill>
                <a:srgbClr val="C00000"/>
              </a:solidFill>
            </a:endParaRPr>
          </a:p>
          <a:p>
            <a:pPr marL="0" indent="0">
              <a:buNone/>
            </a:pPr>
            <a:r>
              <a:rPr lang="es-ES_tradnl" sz="4000" b="1" dirty="0" smtClean="0">
                <a:solidFill>
                  <a:srgbClr val="C00000"/>
                </a:solidFill>
              </a:rPr>
              <a:t> </a:t>
            </a:r>
            <a:endParaRPr lang="es-ES" dirty="0" smtClean="0"/>
          </a:p>
          <a:p>
            <a:endParaRPr lang="es-ES" dirty="0"/>
          </a:p>
          <a:p>
            <a:endParaRPr lang="es-ES" dirty="0" smtClean="0"/>
          </a:p>
          <a:p>
            <a:endParaRPr lang="es-ES_tradnl" dirty="0"/>
          </a:p>
          <a:p>
            <a:endParaRPr lang="es-ES_tradnl" dirty="0" smtClean="0"/>
          </a:p>
          <a:p>
            <a:r>
              <a:rPr lang="es-ES_tradnl" dirty="0" smtClean="0"/>
              <a:t>http</a:t>
            </a:r>
            <a:r>
              <a:rPr lang="es-ES_tradnl" dirty="0"/>
              <a:t>://</a:t>
            </a:r>
            <a:r>
              <a:rPr lang="es-ES_tradnl" dirty="0" err="1"/>
              <a:t>perso.wanadoo.es</a:t>
            </a:r>
            <a:r>
              <a:rPr lang="es-ES_tradnl" dirty="0"/>
              <a:t>/</a:t>
            </a:r>
            <a:r>
              <a:rPr lang="es-ES_tradnl" dirty="0" err="1"/>
              <a:t>louralba</a:t>
            </a:r>
            <a:r>
              <a:rPr lang="es-ES_tradnl" dirty="0"/>
              <a:t>/</a:t>
            </a:r>
            <a:r>
              <a:rPr lang="es-ES_tradnl" dirty="0" err="1"/>
              <a:t>lourjavejercc.htm</a:t>
            </a: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95148235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sz="4400" dirty="0" smtClean="0">
                <a:solidFill>
                  <a:srgbClr val="7030A0"/>
                </a:solidFill>
              </a:rPr>
              <a:t>JUEGO CONCURSO</a:t>
            </a:r>
            <a:endParaRPr lang="es-ES_tradnl" sz="4400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271589"/>
            <a:ext cx="8596668" cy="4769774"/>
          </a:xfrm>
        </p:spPr>
        <p:txBody>
          <a:bodyPr>
            <a:normAutofit fontScale="92500" lnSpcReduction="10000"/>
          </a:bodyPr>
          <a:lstStyle/>
          <a:p>
            <a:endParaRPr lang="es-ES_tradnl" dirty="0" smtClean="0"/>
          </a:p>
          <a:p>
            <a:endParaRPr lang="es-ES_tradnl" sz="4000" b="1" dirty="0" smtClean="0">
              <a:solidFill>
                <a:srgbClr val="C00000"/>
              </a:solidFill>
            </a:endParaRPr>
          </a:p>
          <a:p>
            <a:endParaRPr lang="es-ES_tradnl" sz="4000" b="1" dirty="0">
              <a:solidFill>
                <a:srgbClr val="C00000"/>
              </a:solidFill>
            </a:endParaRPr>
          </a:p>
          <a:p>
            <a:r>
              <a:rPr lang="es-ES_tradnl" sz="4000" b="1" dirty="0" smtClean="0">
                <a:solidFill>
                  <a:srgbClr val="C00000"/>
                </a:solidFill>
              </a:rPr>
              <a:t>PON A PRUEBA LO QUE SABES</a:t>
            </a:r>
          </a:p>
          <a:p>
            <a:r>
              <a:rPr lang="es-ES_tradnl" sz="4000" b="1" dirty="0" smtClean="0">
                <a:solidFill>
                  <a:srgbClr val="C00000"/>
                </a:solidFill>
              </a:rPr>
              <a:t> </a:t>
            </a:r>
            <a:endParaRPr lang="es-ES" dirty="0" smtClean="0"/>
          </a:p>
          <a:p>
            <a:endParaRPr lang="es-ES" dirty="0"/>
          </a:p>
          <a:p>
            <a:endParaRPr lang="es-ES" dirty="0" smtClean="0"/>
          </a:p>
          <a:p>
            <a:endParaRPr lang="es-ES_tradnl" dirty="0"/>
          </a:p>
          <a:p>
            <a:endParaRPr lang="es-ES_tradnl" dirty="0" smtClean="0"/>
          </a:p>
          <a:p>
            <a:r>
              <a:rPr lang="es-ES_tradnl" dirty="0" smtClean="0"/>
              <a:t>http</a:t>
            </a:r>
            <a:r>
              <a:rPr lang="es-ES_tradnl" dirty="0"/>
              <a:t>://</a:t>
            </a:r>
            <a:r>
              <a:rPr lang="es-ES_tradnl" dirty="0" err="1"/>
              <a:t>perso.wanadoo.es</a:t>
            </a:r>
            <a:r>
              <a:rPr lang="es-ES_tradnl" dirty="0"/>
              <a:t>/</a:t>
            </a:r>
            <a:r>
              <a:rPr lang="es-ES_tradnl" dirty="0" err="1"/>
              <a:t>louralba</a:t>
            </a:r>
            <a:r>
              <a:rPr lang="es-ES_tradnl" dirty="0"/>
              <a:t>/</a:t>
            </a:r>
            <a:r>
              <a:rPr lang="es-ES_tradnl" dirty="0" err="1"/>
              <a:t>lourjavejercc.htm</a:t>
            </a: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17822463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sz="4400" dirty="0" smtClean="0">
                <a:solidFill>
                  <a:srgbClr val="7030A0"/>
                </a:solidFill>
              </a:rPr>
              <a:t>JUEGO CONCURSO</a:t>
            </a:r>
            <a:endParaRPr lang="es-ES_tradnl" sz="4400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271589"/>
            <a:ext cx="8596668" cy="4769774"/>
          </a:xfrm>
        </p:spPr>
        <p:txBody>
          <a:bodyPr>
            <a:normAutofit fontScale="92500" lnSpcReduction="20000"/>
          </a:bodyPr>
          <a:lstStyle/>
          <a:p>
            <a:endParaRPr lang="es-ES_tradnl" dirty="0" smtClean="0"/>
          </a:p>
          <a:p>
            <a:endParaRPr lang="es-ES_tradnl" sz="4000" b="1" dirty="0" smtClean="0">
              <a:solidFill>
                <a:srgbClr val="C00000"/>
              </a:solidFill>
            </a:endParaRPr>
          </a:p>
          <a:p>
            <a:endParaRPr lang="es-ES_tradnl" sz="4000" b="1" dirty="0">
              <a:solidFill>
                <a:srgbClr val="C00000"/>
              </a:solidFill>
            </a:endParaRPr>
          </a:p>
          <a:p>
            <a:r>
              <a:rPr lang="es-ES_tradnl" sz="4000" b="1" dirty="0" smtClean="0">
                <a:solidFill>
                  <a:srgbClr val="C00000"/>
                </a:solidFill>
              </a:rPr>
              <a:t>PON A PRUEBA LO QUE SABES</a:t>
            </a:r>
          </a:p>
          <a:p>
            <a:r>
              <a:rPr lang="es-ES_tradnl" sz="4000" b="1" dirty="0" smtClean="0">
                <a:solidFill>
                  <a:srgbClr val="C00000"/>
                </a:solidFill>
              </a:rPr>
              <a:t> </a:t>
            </a:r>
            <a:r>
              <a:rPr lang="es-ES_tradnl" sz="4000" b="1" dirty="0" smtClean="0">
                <a:solidFill>
                  <a:srgbClr val="7030A0"/>
                </a:solidFill>
              </a:rPr>
              <a:t>Y GANA</a:t>
            </a:r>
            <a:r>
              <a:rPr lang="es-ES" sz="4000" b="1" dirty="0" smtClean="0">
                <a:solidFill>
                  <a:srgbClr val="7030A0"/>
                </a:solidFill>
              </a:rPr>
              <a:t>... </a:t>
            </a:r>
          </a:p>
          <a:p>
            <a:endParaRPr lang="es-ES" dirty="0" smtClean="0"/>
          </a:p>
          <a:p>
            <a:endParaRPr lang="es-ES" dirty="0"/>
          </a:p>
          <a:p>
            <a:endParaRPr lang="es-ES" dirty="0" smtClean="0"/>
          </a:p>
          <a:p>
            <a:endParaRPr lang="es-ES_tradnl" dirty="0"/>
          </a:p>
          <a:p>
            <a:endParaRPr lang="es-ES_tradnl" dirty="0" smtClean="0"/>
          </a:p>
          <a:p>
            <a:r>
              <a:rPr lang="es-ES_tradnl" dirty="0" smtClean="0"/>
              <a:t>http</a:t>
            </a:r>
            <a:r>
              <a:rPr lang="es-ES_tradnl" dirty="0"/>
              <a:t>://</a:t>
            </a:r>
            <a:r>
              <a:rPr lang="es-ES_tradnl" dirty="0" err="1"/>
              <a:t>perso.wanadoo.es</a:t>
            </a:r>
            <a:r>
              <a:rPr lang="es-ES_tradnl" dirty="0"/>
              <a:t>/</a:t>
            </a:r>
            <a:r>
              <a:rPr lang="es-ES_tradnl" dirty="0" err="1"/>
              <a:t>louralba</a:t>
            </a:r>
            <a:r>
              <a:rPr lang="es-ES_tradnl" dirty="0"/>
              <a:t>/</a:t>
            </a:r>
            <a:r>
              <a:rPr lang="es-ES_tradnl" dirty="0" err="1"/>
              <a:t>lourjavejercc.htm</a:t>
            </a: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47860434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sz="4400" dirty="0" smtClean="0">
                <a:solidFill>
                  <a:srgbClr val="7030A0"/>
                </a:solidFill>
              </a:rPr>
              <a:t>JUEGO CONCURSO</a:t>
            </a:r>
            <a:endParaRPr lang="es-ES_tradnl" sz="4400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271589"/>
            <a:ext cx="8596668" cy="4769774"/>
          </a:xfrm>
        </p:spPr>
        <p:txBody>
          <a:bodyPr>
            <a:normAutofit fontScale="77500" lnSpcReduction="20000"/>
          </a:bodyPr>
          <a:lstStyle/>
          <a:p>
            <a:endParaRPr lang="es-ES_tradnl" dirty="0" smtClean="0"/>
          </a:p>
          <a:p>
            <a:endParaRPr lang="es-ES_tradnl" sz="4000" b="1" dirty="0" smtClean="0">
              <a:solidFill>
                <a:srgbClr val="C00000"/>
              </a:solidFill>
            </a:endParaRPr>
          </a:p>
          <a:p>
            <a:endParaRPr lang="es-ES_tradnl" sz="4000" b="1" dirty="0">
              <a:solidFill>
                <a:srgbClr val="C00000"/>
              </a:solidFill>
            </a:endParaRPr>
          </a:p>
          <a:p>
            <a:r>
              <a:rPr lang="es-ES_tradnl" sz="4000" b="1" dirty="0" smtClean="0">
                <a:solidFill>
                  <a:srgbClr val="C00000"/>
                </a:solidFill>
              </a:rPr>
              <a:t>PON A PRUEBA LO QUE SABES</a:t>
            </a:r>
          </a:p>
          <a:p>
            <a:r>
              <a:rPr lang="es-ES_tradnl" sz="4000" b="1" dirty="0" smtClean="0">
                <a:solidFill>
                  <a:srgbClr val="C00000"/>
                </a:solidFill>
              </a:rPr>
              <a:t> </a:t>
            </a:r>
            <a:r>
              <a:rPr lang="es-ES_tradnl" sz="4000" b="1" dirty="0" smtClean="0">
                <a:solidFill>
                  <a:srgbClr val="7030A0"/>
                </a:solidFill>
              </a:rPr>
              <a:t>Y GANA</a:t>
            </a:r>
            <a:r>
              <a:rPr lang="es-ES" sz="4000" b="1" dirty="0" smtClean="0">
                <a:solidFill>
                  <a:srgbClr val="7030A0"/>
                </a:solidFill>
              </a:rPr>
              <a:t>... </a:t>
            </a:r>
          </a:p>
          <a:p>
            <a:r>
              <a:rPr lang="es-ES" sz="5200" b="1" dirty="0" smtClean="0">
                <a:solidFill>
                  <a:srgbClr val="C00000"/>
                </a:solidFill>
              </a:rPr>
              <a:t>UNA FANT</a:t>
            </a:r>
            <a:r>
              <a:rPr lang="es-ES" sz="5200" b="1" dirty="0" smtClean="0">
                <a:solidFill>
                  <a:srgbClr val="C00000"/>
                </a:solidFill>
              </a:rPr>
              <a:t>ÁSTICA</a:t>
            </a:r>
            <a:r>
              <a:rPr lang="mr-IN" sz="5200" b="1" dirty="0" smtClean="0">
                <a:solidFill>
                  <a:srgbClr val="C00000"/>
                </a:solidFill>
              </a:rPr>
              <a:t>…</a:t>
            </a:r>
            <a:r>
              <a:rPr lang="es-ES" sz="5200" b="1" dirty="0" smtClean="0">
                <a:solidFill>
                  <a:srgbClr val="C00000"/>
                </a:solidFill>
              </a:rPr>
              <a:t>.</a:t>
            </a:r>
            <a:endParaRPr lang="es-ES" sz="5200" b="1" dirty="0" smtClean="0">
              <a:solidFill>
                <a:srgbClr val="C00000"/>
              </a:solidFill>
            </a:endParaRPr>
          </a:p>
          <a:p>
            <a:endParaRPr lang="es-ES" dirty="0" smtClean="0"/>
          </a:p>
          <a:p>
            <a:endParaRPr lang="es-ES" dirty="0"/>
          </a:p>
          <a:p>
            <a:endParaRPr lang="es-ES" dirty="0" smtClean="0"/>
          </a:p>
          <a:p>
            <a:endParaRPr lang="es-ES_tradnl" dirty="0"/>
          </a:p>
          <a:p>
            <a:endParaRPr lang="es-ES_tradnl" dirty="0" smtClean="0"/>
          </a:p>
          <a:p>
            <a:r>
              <a:rPr lang="es-ES_tradnl" dirty="0" smtClean="0"/>
              <a:t>http</a:t>
            </a:r>
            <a:r>
              <a:rPr lang="es-ES_tradnl" dirty="0"/>
              <a:t>://</a:t>
            </a:r>
            <a:r>
              <a:rPr lang="es-ES_tradnl" dirty="0" err="1"/>
              <a:t>perso.wanadoo.es</a:t>
            </a:r>
            <a:r>
              <a:rPr lang="es-ES_tradnl" dirty="0"/>
              <a:t>/</a:t>
            </a:r>
            <a:r>
              <a:rPr lang="es-ES_tradnl" dirty="0" err="1"/>
              <a:t>louralba</a:t>
            </a:r>
            <a:r>
              <a:rPr lang="es-ES_tradnl" dirty="0"/>
              <a:t>/</a:t>
            </a:r>
            <a:r>
              <a:rPr lang="es-ES_tradnl" dirty="0" err="1"/>
              <a:t>lourjavejercc.htm</a:t>
            </a: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30207568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n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52937" y="736599"/>
            <a:ext cx="7739063" cy="5804298"/>
          </a:xfrm>
          <a:prstGeom prst="rect">
            <a:avLst/>
          </a:prstGeom>
        </p:spPr>
      </p:pic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sz="4400" dirty="0" smtClean="0">
                <a:solidFill>
                  <a:srgbClr val="7030A0"/>
                </a:solidFill>
              </a:rPr>
              <a:t>JUEGO CONCURSO</a:t>
            </a:r>
            <a:endParaRPr lang="es-ES_tradnl" sz="4400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271589"/>
            <a:ext cx="8596668" cy="4769774"/>
          </a:xfrm>
        </p:spPr>
        <p:txBody>
          <a:bodyPr>
            <a:normAutofit fontScale="77500" lnSpcReduction="20000"/>
          </a:bodyPr>
          <a:lstStyle/>
          <a:p>
            <a:endParaRPr lang="es-ES_tradnl" dirty="0" smtClean="0"/>
          </a:p>
          <a:p>
            <a:endParaRPr lang="es-ES_tradnl" sz="4000" b="1" dirty="0" smtClean="0">
              <a:solidFill>
                <a:srgbClr val="C00000"/>
              </a:solidFill>
            </a:endParaRPr>
          </a:p>
          <a:p>
            <a:endParaRPr lang="es-ES_tradnl" sz="4000" b="1">
              <a:solidFill>
                <a:srgbClr val="C00000"/>
              </a:solidFill>
            </a:endParaRPr>
          </a:p>
          <a:p>
            <a:r>
              <a:rPr lang="es-ES_tradnl" sz="4000" b="1" smtClean="0">
                <a:solidFill>
                  <a:srgbClr val="C00000"/>
                </a:solidFill>
              </a:rPr>
              <a:t>PON </a:t>
            </a:r>
            <a:r>
              <a:rPr lang="es-ES_tradnl" sz="4000" b="1" dirty="0" smtClean="0">
                <a:solidFill>
                  <a:srgbClr val="C00000"/>
                </a:solidFill>
              </a:rPr>
              <a:t>A PRUEBA LO QUE SABES</a:t>
            </a:r>
          </a:p>
          <a:p>
            <a:r>
              <a:rPr lang="es-ES_tradnl" sz="4000" b="1" dirty="0" smtClean="0">
                <a:solidFill>
                  <a:srgbClr val="C00000"/>
                </a:solidFill>
              </a:rPr>
              <a:t> Y GANA</a:t>
            </a:r>
            <a:r>
              <a:rPr lang="es-ES" sz="4000" b="1" dirty="0" smtClean="0">
                <a:solidFill>
                  <a:srgbClr val="C00000"/>
                </a:solidFill>
              </a:rPr>
              <a:t>... </a:t>
            </a:r>
          </a:p>
          <a:p>
            <a:r>
              <a:rPr lang="es-ES" sz="5200" b="1" dirty="0" smtClean="0">
                <a:solidFill>
                  <a:srgbClr val="C00000"/>
                </a:solidFill>
              </a:rPr>
              <a:t>UNA FANT</a:t>
            </a:r>
            <a:r>
              <a:rPr lang="es-ES" sz="5200" b="1" dirty="0" smtClean="0">
                <a:solidFill>
                  <a:srgbClr val="C00000"/>
                </a:solidFill>
              </a:rPr>
              <a:t>ÁSTICA</a:t>
            </a:r>
            <a:r>
              <a:rPr lang="mr-IN" sz="5200" b="1" dirty="0" smtClean="0">
                <a:solidFill>
                  <a:srgbClr val="C00000"/>
                </a:solidFill>
              </a:rPr>
              <a:t>…</a:t>
            </a:r>
            <a:r>
              <a:rPr lang="es-ES" sz="5200" b="1" dirty="0" smtClean="0">
                <a:solidFill>
                  <a:srgbClr val="C00000"/>
                </a:solidFill>
              </a:rPr>
              <a:t>.</a:t>
            </a:r>
            <a:endParaRPr lang="es-ES" sz="5200" b="1" dirty="0" smtClean="0">
              <a:solidFill>
                <a:srgbClr val="C00000"/>
              </a:solidFill>
            </a:endParaRPr>
          </a:p>
          <a:p>
            <a:endParaRPr lang="es-ES" dirty="0" smtClean="0"/>
          </a:p>
          <a:p>
            <a:endParaRPr lang="es-ES" dirty="0"/>
          </a:p>
          <a:p>
            <a:endParaRPr lang="es-ES" dirty="0" smtClean="0"/>
          </a:p>
          <a:p>
            <a:endParaRPr lang="es-ES_tradnl" dirty="0"/>
          </a:p>
          <a:p>
            <a:endParaRPr lang="es-ES_tradnl" dirty="0" smtClean="0"/>
          </a:p>
          <a:p>
            <a:r>
              <a:rPr lang="es-ES_tradnl" dirty="0" smtClean="0"/>
              <a:t>http</a:t>
            </a:r>
            <a:r>
              <a:rPr lang="es-ES_tradnl" dirty="0"/>
              <a:t>://</a:t>
            </a:r>
            <a:r>
              <a:rPr lang="es-ES_tradnl" dirty="0" err="1"/>
              <a:t>perso.wanadoo.es</a:t>
            </a:r>
            <a:r>
              <a:rPr lang="es-ES_tradnl" dirty="0"/>
              <a:t>/</a:t>
            </a:r>
            <a:r>
              <a:rPr lang="es-ES_tradnl" dirty="0" err="1"/>
              <a:t>louralba</a:t>
            </a:r>
            <a:r>
              <a:rPr lang="es-ES_tradnl" dirty="0"/>
              <a:t>/</a:t>
            </a:r>
            <a:r>
              <a:rPr lang="es-ES_tradnl" dirty="0" err="1"/>
              <a:t>lourjavejercc.htm</a:t>
            </a: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570746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>
                <a:solidFill>
                  <a:srgbClr val="7030A0"/>
                </a:solidFill>
              </a:rPr>
              <a:t>SINTAGMA NOMINAL (SN)</a:t>
            </a:r>
            <a:endParaRPr lang="es-ES_tradnl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646239"/>
            <a:ext cx="8596668" cy="3880773"/>
          </a:xfrm>
        </p:spPr>
        <p:txBody>
          <a:bodyPr>
            <a:noAutofit/>
          </a:bodyPr>
          <a:lstStyle/>
          <a:p>
            <a:pPr lvl="8"/>
            <a:endParaRPr lang="es-ES_tradnl" sz="4200" dirty="0" smtClean="0"/>
          </a:p>
        </p:txBody>
      </p:sp>
    </p:spTree>
    <p:extLst>
      <p:ext uri="{BB962C8B-B14F-4D97-AF65-F5344CB8AC3E}">
        <p14:creationId xmlns:p14="http://schemas.microsoft.com/office/powerpoint/2010/main" val="666353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>
                <a:solidFill>
                  <a:srgbClr val="7030A0"/>
                </a:solidFill>
              </a:rPr>
              <a:t>SINTAGMA NOMINAL (SN)</a:t>
            </a:r>
            <a:endParaRPr lang="es-ES_tradnl" u="sng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646239"/>
            <a:ext cx="8596668" cy="3880773"/>
          </a:xfrm>
        </p:spPr>
        <p:txBody>
          <a:bodyPr>
            <a:noAutofit/>
          </a:bodyPr>
          <a:lstStyle/>
          <a:p>
            <a:r>
              <a:rPr lang="es-ES_tradnl" sz="4800" dirty="0" smtClean="0">
                <a:solidFill>
                  <a:srgbClr val="7030A0"/>
                </a:solidFill>
              </a:rPr>
              <a:t>SINTAGMA</a:t>
            </a:r>
            <a:endParaRPr lang="es-ES_tradnl" sz="4800" dirty="0" smtClean="0"/>
          </a:p>
        </p:txBody>
      </p:sp>
    </p:spTree>
    <p:extLst>
      <p:ext uri="{BB962C8B-B14F-4D97-AF65-F5344CB8AC3E}">
        <p14:creationId xmlns:p14="http://schemas.microsoft.com/office/powerpoint/2010/main" val="1690745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>
                <a:solidFill>
                  <a:srgbClr val="7030A0"/>
                </a:solidFill>
              </a:rPr>
              <a:t>SINTAGMA NOMINAL (SN)</a:t>
            </a:r>
            <a:endParaRPr lang="es-ES_tradnl" u="sng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646239"/>
            <a:ext cx="8596668" cy="3880773"/>
          </a:xfrm>
        </p:spPr>
        <p:txBody>
          <a:bodyPr>
            <a:noAutofit/>
          </a:bodyPr>
          <a:lstStyle/>
          <a:p>
            <a:r>
              <a:rPr lang="es-ES_tradnl" sz="4800" dirty="0" smtClean="0">
                <a:solidFill>
                  <a:srgbClr val="7030A0"/>
                </a:solidFill>
              </a:rPr>
              <a:t>SINTAGMA</a:t>
            </a:r>
            <a:r>
              <a:rPr lang="es-ES_tradnl" sz="4800" dirty="0" smtClean="0"/>
              <a:t>: palabra o grupo </a:t>
            </a:r>
            <a:r>
              <a:rPr lang="es-ES_tradnl" sz="4800" smtClean="0"/>
              <a:t>de palabras</a:t>
            </a:r>
            <a:endParaRPr lang="es-ES_tradnl" sz="4800" dirty="0" smtClean="0"/>
          </a:p>
        </p:txBody>
      </p:sp>
    </p:spTree>
    <p:extLst>
      <p:ext uri="{BB962C8B-B14F-4D97-AF65-F5344CB8AC3E}">
        <p14:creationId xmlns:p14="http://schemas.microsoft.com/office/powerpoint/2010/main" val="2043870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>
                <a:solidFill>
                  <a:srgbClr val="7030A0"/>
                </a:solidFill>
              </a:rPr>
              <a:t>SINTAGMA NOMINAL (SN)</a:t>
            </a:r>
            <a:endParaRPr lang="es-ES_tradnl" u="sng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646239"/>
            <a:ext cx="8596668" cy="3880773"/>
          </a:xfrm>
        </p:spPr>
        <p:txBody>
          <a:bodyPr>
            <a:noAutofit/>
          </a:bodyPr>
          <a:lstStyle/>
          <a:p>
            <a:r>
              <a:rPr lang="es-ES_tradnl" sz="4800" dirty="0" smtClean="0">
                <a:solidFill>
                  <a:srgbClr val="7030A0"/>
                </a:solidFill>
              </a:rPr>
              <a:t>SINTAGMA</a:t>
            </a:r>
            <a:r>
              <a:rPr lang="es-ES_tradnl" sz="4800" dirty="0" smtClean="0"/>
              <a:t>: palabra o grupo de palabras</a:t>
            </a:r>
          </a:p>
          <a:p>
            <a:r>
              <a:rPr lang="es-ES_tradnl" sz="4800" dirty="0" smtClean="0">
                <a:solidFill>
                  <a:srgbClr val="7030A0"/>
                </a:solidFill>
              </a:rPr>
              <a:t>NOMINAL</a:t>
            </a:r>
            <a:endParaRPr lang="es-ES_tradnl" sz="4800" dirty="0">
              <a:solidFill>
                <a:schemeClr val="accent5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77459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>
                <a:solidFill>
                  <a:srgbClr val="7030A0"/>
                </a:solidFill>
              </a:rPr>
              <a:t>SINTAGMA NOMINAL (SN)</a:t>
            </a:r>
            <a:endParaRPr lang="es-ES_tradnl" u="sng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646239"/>
            <a:ext cx="8596668" cy="3880773"/>
          </a:xfrm>
        </p:spPr>
        <p:txBody>
          <a:bodyPr>
            <a:noAutofit/>
          </a:bodyPr>
          <a:lstStyle/>
          <a:p>
            <a:r>
              <a:rPr lang="es-ES_tradnl" sz="4800" dirty="0" smtClean="0">
                <a:solidFill>
                  <a:srgbClr val="7030A0"/>
                </a:solidFill>
              </a:rPr>
              <a:t>SINTAGMA</a:t>
            </a:r>
            <a:r>
              <a:rPr lang="es-ES_tradnl" sz="4800" dirty="0" smtClean="0"/>
              <a:t>: palabra o grupo de palabras</a:t>
            </a:r>
          </a:p>
          <a:p>
            <a:r>
              <a:rPr lang="es-ES_tradnl" sz="4800" dirty="0" smtClean="0">
                <a:solidFill>
                  <a:srgbClr val="7030A0"/>
                </a:solidFill>
              </a:rPr>
              <a:t>NOMINAL</a:t>
            </a:r>
            <a:r>
              <a:rPr lang="es-ES_tradnl" sz="4800" dirty="0" smtClean="0"/>
              <a:t>: que tiene como </a:t>
            </a:r>
            <a:r>
              <a:rPr lang="es-ES_tradnl" sz="4800" dirty="0" smtClean="0">
                <a:solidFill>
                  <a:schemeClr val="accent5">
                    <a:lumMod val="50000"/>
                  </a:schemeClr>
                </a:solidFill>
              </a:rPr>
              <a:t>n</a:t>
            </a:r>
            <a:r>
              <a:rPr lang="es-ES" sz="4800" dirty="0" err="1" smtClean="0">
                <a:solidFill>
                  <a:schemeClr val="accent5">
                    <a:lumMod val="50000"/>
                  </a:schemeClr>
                </a:solidFill>
              </a:rPr>
              <a:t>úcleo</a:t>
            </a:r>
            <a:r>
              <a:rPr lang="es-ES" sz="4800" dirty="0" smtClean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s-ES" sz="4800" dirty="0" smtClean="0"/>
              <a:t>un </a:t>
            </a:r>
            <a:r>
              <a:rPr lang="es-ES" sz="4800" dirty="0" smtClean="0">
                <a:solidFill>
                  <a:schemeClr val="accent5">
                    <a:lumMod val="50000"/>
                  </a:schemeClr>
                </a:solidFill>
              </a:rPr>
              <a:t>NOMBRE</a:t>
            </a:r>
            <a:r>
              <a:rPr lang="es-ES" sz="4800" dirty="0" smtClean="0"/>
              <a:t> </a:t>
            </a:r>
            <a:r>
              <a:rPr lang="mr-IN" sz="4800" dirty="0" smtClean="0"/>
              <a:t>…</a:t>
            </a:r>
            <a:endParaRPr lang="es-ES" sz="4800" dirty="0"/>
          </a:p>
          <a:p>
            <a:endParaRPr lang="es-ES_tradnl" sz="4800" dirty="0">
              <a:solidFill>
                <a:schemeClr val="accent5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89416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>
                <a:solidFill>
                  <a:srgbClr val="7030A0"/>
                </a:solidFill>
              </a:rPr>
              <a:t>SINTAGMA NOMINAL (SN)</a:t>
            </a:r>
            <a:endParaRPr lang="es-ES_tradnl" u="sng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646239"/>
            <a:ext cx="8596668" cy="3880773"/>
          </a:xfrm>
        </p:spPr>
        <p:txBody>
          <a:bodyPr>
            <a:noAutofit/>
          </a:bodyPr>
          <a:lstStyle/>
          <a:p>
            <a:r>
              <a:rPr lang="es-ES_tradnl" sz="4800" dirty="0" smtClean="0">
                <a:solidFill>
                  <a:srgbClr val="7030A0"/>
                </a:solidFill>
              </a:rPr>
              <a:t>SINTAGMA</a:t>
            </a:r>
            <a:r>
              <a:rPr lang="es-ES_tradnl" sz="4800" dirty="0" smtClean="0"/>
              <a:t>: palabra o grupo de palabras</a:t>
            </a:r>
          </a:p>
          <a:p>
            <a:r>
              <a:rPr lang="es-ES_tradnl" sz="4800" dirty="0" smtClean="0">
                <a:solidFill>
                  <a:srgbClr val="7030A0"/>
                </a:solidFill>
              </a:rPr>
              <a:t>NOMINAL</a:t>
            </a:r>
            <a:r>
              <a:rPr lang="es-ES_tradnl" sz="4800" dirty="0" smtClean="0"/>
              <a:t>: que tiene como </a:t>
            </a:r>
            <a:r>
              <a:rPr lang="es-ES_tradnl" sz="4800" dirty="0" smtClean="0">
                <a:solidFill>
                  <a:schemeClr val="accent5">
                    <a:lumMod val="50000"/>
                  </a:schemeClr>
                </a:solidFill>
              </a:rPr>
              <a:t>n</a:t>
            </a:r>
            <a:r>
              <a:rPr lang="es-ES" sz="4800" dirty="0" err="1" smtClean="0">
                <a:solidFill>
                  <a:schemeClr val="accent5">
                    <a:lumMod val="50000"/>
                  </a:schemeClr>
                </a:solidFill>
              </a:rPr>
              <a:t>úcleo</a:t>
            </a:r>
            <a:r>
              <a:rPr lang="es-ES" sz="4800" dirty="0" smtClean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s-ES" sz="4800" dirty="0" smtClean="0"/>
              <a:t>un </a:t>
            </a:r>
            <a:r>
              <a:rPr lang="es-ES" sz="4800" dirty="0" smtClean="0">
                <a:solidFill>
                  <a:schemeClr val="accent5">
                    <a:lumMod val="50000"/>
                  </a:schemeClr>
                </a:solidFill>
              </a:rPr>
              <a:t>NOMBRE</a:t>
            </a:r>
            <a:r>
              <a:rPr lang="es-ES" sz="4800" dirty="0" smtClean="0"/>
              <a:t> / </a:t>
            </a:r>
            <a:r>
              <a:rPr lang="es-ES" sz="4800" dirty="0" smtClean="0">
                <a:solidFill>
                  <a:schemeClr val="accent5">
                    <a:lumMod val="50000"/>
                  </a:schemeClr>
                </a:solidFill>
              </a:rPr>
              <a:t>PRONOMBRE</a:t>
            </a:r>
            <a:r>
              <a:rPr lang="es-ES" sz="4800" dirty="0" smtClean="0"/>
              <a:t> / </a:t>
            </a:r>
            <a:r>
              <a:rPr lang="es-ES" sz="4800" dirty="0" smtClean="0">
                <a:solidFill>
                  <a:schemeClr val="accent5">
                    <a:lumMod val="50000"/>
                  </a:schemeClr>
                </a:solidFill>
              </a:rPr>
              <a:t>INFINITIVO</a:t>
            </a:r>
            <a:r>
              <a:rPr lang="es-ES" sz="4800" dirty="0" smtClean="0"/>
              <a:t> / una </a:t>
            </a:r>
            <a:r>
              <a:rPr lang="es-ES" sz="4800" dirty="0" smtClean="0">
                <a:solidFill>
                  <a:schemeClr val="accent5">
                    <a:lumMod val="50000"/>
                  </a:schemeClr>
                </a:solidFill>
              </a:rPr>
              <a:t>palabra SUSTANTIVADA</a:t>
            </a:r>
            <a:endParaRPr lang="es-ES_tradnl" sz="4800" dirty="0">
              <a:solidFill>
                <a:schemeClr val="accent5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96749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u="sng" dirty="0" smtClean="0">
                <a:solidFill>
                  <a:srgbClr val="7030A0"/>
                </a:solidFill>
              </a:rPr>
              <a:t>EJEMPLOS</a:t>
            </a:r>
            <a:endParaRPr lang="es-ES_tradnl" u="sng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2160589"/>
            <a:ext cx="9966854" cy="3880773"/>
          </a:xfrm>
        </p:spPr>
        <p:txBody>
          <a:bodyPr>
            <a:normAutofit fontScale="92500" lnSpcReduction="10000"/>
          </a:bodyPr>
          <a:lstStyle/>
          <a:p>
            <a:r>
              <a:rPr lang="es-ES_tradnl" sz="3200" b="1" dirty="0" smtClean="0">
                <a:solidFill>
                  <a:srgbClr val="0070C0"/>
                </a:solidFill>
              </a:rPr>
              <a:t>El excursionista </a:t>
            </a:r>
            <a:r>
              <a:rPr lang="es-ES_tradnl" sz="3200" b="1" dirty="0" err="1" smtClean="0">
                <a:solidFill>
                  <a:srgbClr val="0070C0"/>
                </a:solidFill>
              </a:rPr>
              <a:t>alem</a:t>
            </a:r>
            <a:r>
              <a:rPr lang="es-ES" sz="3200" b="1" dirty="0" err="1" smtClean="0">
                <a:solidFill>
                  <a:srgbClr val="0070C0"/>
                </a:solidFill>
              </a:rPr>
              <a:t>án</a:t>
            </a:r>
            <a:r>
              <a:rPr lang="es-ES" sz="3200" b="1" dirty="0" smtClean="0">
                <a:solidFill>
                  <a:srgbClr val="0070C0"/>
                </a:solidFill>
              </a:rPr>
              <a:t> </a:t>
            </a:r>
            <a:r>
              <a:rPr lang="es-ES" sz="3200" dirty="0" smtClean="0"/>
              <a:t>se perdió en </a:t>
            </a:r>
            <a:r>
              <a:rPr lang="es-ES" sz="3200" b="1" dirty="0" smtClean="0">
                <a:solidFill>
                  <a:srgbClr val="0070C0"/>
                </a:solidFill>
              </a:rPr>
              <a:t>la montaña</a:t>
            </a:r>
          </a:p>
          <a:p>
            <a:pPr marL="0" indent="0">
              <a:buNone/>
            </a:pPr>
            <a:endParaRPr lang="es-ES" sz="3200" dirty="0" smtClean="0"/>
          </a:p>
          <a:p>
            <a:r>
              <a:rPr lang="es-ES" sz="3200" b="1" dirty="0" smtClean="0">
                <a:solidFill>
                  <a:srgbClr val="0070C0"/>
                </a:solidFill>
              </a:rPr>
              <a:t>Nosotros</a:t>
            </a:r>
            <a:r>
              <a:rPr lang="es-ES" sz="3200" dirty="0" smtClean="0"/>
              <a:t> escuchamos </a:t>
            </a:r>
            <a:r>
              <a:rPr lang="es-ES" sz="3200" b="1" dirty="0" smtClean="0">
                <a:solidFill>
                  <a:srgbClr val="0070C0"/>
                </a:solidFill>
              </a:rPr>
              <a:t>la radio</a:t>
            </a:r>
          </a:p>
          <a:p>
            <a:endParaRPr lang="es-ES" sz="3200" dirty="0" smtClean="0"/>
          </a:p>
          <a:p>
            <a:r>
              <a:rPr lang="es-ES" sz="3200" b="1" dirty="0" smtClean="0">
                <a:solidFill>
                  <a:srgbClr val="0070C0"/>
                </a:solidFill>
              </a:rPr>
              <a:t>Correr</a:t>
            </a:r>
            <a:r>
              <a:rPr lang="es-ES" sz="3200" dirty="0" smtClean="0">
                <a:solidFill>
                  <a:srgbClr val="0070C0"/>
                </a:solidFill>
              </a:rPr>
              <a:t> </a:t>
            </a:r>
            <a:r>
              <a:rPr lang="es-ES" sz="3200" dirty="0" smtClean="0"/>
              <a:t>es sano</a:t>
            </a:r>
          </a:p>
          <a:p>
            <a:endParaRPr lang="es-ES" sz="3200" dirty="0" smtClean="0"/>
          </a:p>
          <a:p>
            <a:r>
              <a:rPr lang="es-ES" sz="3200" b="1" dirty="0" smtClean="0">
                <a:solidFill>
                  <a:srgbClr val="0070C0"/>
                </a:solidFill>
              </a:rPr>
              <a:t>Lo maravilloso </a:t>
            </a:r>
            <a:r>
              <a:rPr lang="es-ES" sz="3200" dirty="0" smtClean="0"/>
              <a:t>es conocerle</a:t>
            </a:r>
          </a:p>
          <a:p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20371827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u="sng" dirty="0" smtClean="0">
                <a:solidFill>
                  <a:srgbClr val="7030A0"/>
                </a:solidFill>
              </a:rPr>
              <a:t>ESTRUCTURA</a:t>
            </a:r>
            <a:endParaRPr lang="es-ES_tradnl" u="sng" dirty="0">
              <a:solidFill>
                <a:srgbClr val="7030A0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988930"/>
          </a:xfrm>
        </p:spPr>
        <p:txBody>
          <a:bodyPr>
            <a:normAutofit/>
          </a:bodyPr>
          <a:lstStyle/>
          <a:p>
            <a:r>
              <a:rPr lang="es-ES_tradnl" sz="6000" dirty="0" smtClean="0"/>
              <a:t>(</a:t>
            </a:r>
            <a:r>
              <a:rPr lang="es-ES_tradnl" sz="6000" dirty="0" err="1" smtClean="0"/>
              <a:t>Det</a:t>
            </a:r>
            <a:r>
              <a:rPr lang="es-ES_tradnl" sz="6000" dirty="0" smtClean="0"/>
              <a:t>) + N + (CN)</a:t>
            </a:r>
            <a:endParaRPr lang="es-ES_tradnl" sz="6000" dirty="0"/>
          </a:p>
        </p:txBody>
      </p:sp>
      <p:sp>
        <p:nvSpPr>
          <p:cNvPr id="4" name="CuadroTexto 3"/>
          <p:cNvSpPr txBox="1"/>
          <p:nvPr/>
        </p:nvSpPr>
        <p:spPr>
          <a:xfrm>
            <a:off x="822853" y="2817413"/>
            <a:ext cx="24431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2400" b="1" dirty="0" smtClean="0">
                <a:solidFill>
                  <a:schemeClr val="accent5">
                    <a:lumMod val="50000"/>
                  </a:schemeClr>
                </a:solidFill>
              </a:rPr>
              <a:t>ART</a:t>
            </a:r>
            <a:r>
              <a:rPr lang="es-ES" sz="2400" b="1" dirty="0" smtClean="0">
                <a:solidFill>
                  <a:schemeClr val="accent5">
                    <a:lumMod val="50000"/>
                  </a:schemeClr>
                </a:solidFill>
              </a:rPr>
              <a:t>ÍCULO</a:t>
            </a:r>
          </a:p>
          <a:p>
            <a:endParaRPr lang="es-ES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r>
              <a:rPr lang="es-ES" sz="2400" b="1" dirty="0" err="1" smtClean="0">
                <a:solidFill>
                  <a:schemeClr val="accent5">
                    <a:lumMod val="50000"/>
                  </a:schemeClr>
                </a:solidFill>
              </a:rPr>
              <a:t>Adj</a:t>
            </a:r>
            <a:r>
              <a:rPr lang="es-ES" sz="2400" b="1" dirty="0" smtClean="0">
                <a:solidFill>
                  <a:schemeClr val="accent5">
                    <a:lumMod val="50000"/>
                  </a:schemeClr>
                </a:solidFill>
              </a:rPr>
              <a:t>.</a:t>
            </a:r>
          </a:p>
          <a:p>
            <a:r>
              <a:rPr lang="es-ES" sz="2400" b="1" dirty="0" smtClean="0">
                <a:solidFill>
                  <a:schemeClr val="accent5">
                    <a:lumMod val="50000"/>
                  </a:schemeClr>
                </a:solidFill>
              </a:rPr>
              <a:t>Determinativo</a:t>
            </a:r>
            <a:endParaRPr lang="es-ES_tradnl" sz="2400" b="1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5" name="CuadroTexto 4"/>
          <p:cNvSpPr txBox="1"/>
          <p:nvPr/>
        </p:nvSpPr>
        <p:spPr>
          <a:xfrm>
            <a:off x="3266016" y="2836628"/>
            <a:ext cx="2786063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2400" b="1" dirty="0" smtClean="0">
                <a:solidFill>
                  <a:schemeClr val="accent5">
                    <a:lumMod val="50000"/>
                  </a:schemeClr>
                </a:solidFill>
              </a:rPr>
              <a:t>NOMBRE</a:t>
            </a:r>
          </a:p>
          <a:p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r>
              <a:rPr lang="es-ES_tradnl" sz="2400" b="1" dirty="0" smtClean="0">
                <a:solidFill>
                  <a:schemeClr val="accent5">
                    <a:lumMod val="50000"/>
                  </a:schemeClr>
                </a:solidFill>
              </a:rPr>
              <a:t>PRONOMBRE</a:t>
            </a:r>
          </a:p>
          <a:p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r>
              <a:rPr lang="es-ES_tradnl" sz="2400" b="1" dirty="0" smtClean="0">
                <a:solidFill>
                  <a:schemeClr val="accent5">
                    <a:lumMod val="50000"/>
                  </a:schemeClr>
                </a:solidFill>
              </a:rPr>
              <a:t>INFINITIVO</a:t>
            </a:r>
          </a:p>
          <a:p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r>
              <a:rPr lang="es-ES_tradnl" sz="2400" b="1" dirty="0" smtClean="0">
                <a:solidFill>
                  <a:schemeClr val="accent5">
                    <a:lumMod val="50000"/>
                  </a:schemeClr>
                </a:solidFill>
              </a:rPr>
              <a:t>P. SUSTANTIVADA</a:t>
            </a:r>
            <a:endParaRPr lang="es-ES_tradnl" sz="2400" b="1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6" name="CuadroTexto 5"/>
          <p:cNvSpPr txBox="1"/>
          <p:nvPr/>
        </p:nvSpPr>
        <p:spPr>
          <a:xfrm>
            <a:off x="6052079" y="2776356"/>
            <a:ext cx="2728913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2400" b="1" dirty="0" err="1" smtClean="0">
                <a:solidFill>
                  <a:schemeClr val="accent5">
                    <a:lumMod val="50000"/>
                  </a:schemeClr>
                </a:solidFill>
              </a:rPr>
              <a:t>SAdj</a:t>
            </a:r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r>
              <a:rPr lang="es-ES_tradnl" sz="2400" b="1" dirty="0" err="1" smtClean="0">
                <a:solidFill>
                  <a:schemeClr val="accent5">
                    <a:lumMod val="50000"/>
                  </a:schemeClr>
                </a:solidFill>
              </a:rPr>
              <a:t>SPrep</a:t>
            </a:r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r>
              <a:rPr lang="es-ES_tradnl" sz="2400" b="1" dirty="0" smtClean="0">
                <a:solidFill>
                  <a:schemeClr val="accent5">
                    <a:lumMod val="50000"/>
                  </a:schemeClr>
                </a:solidFill>
              </a:rPr>
              <a:t>SN</a:t>
            </a:r>
          </a:p>
          <a:p>
            <a:endParaRPr lang="es-ES_tradnl" sz="2400" b="1" dirty="0" smtClean="0">
              <a:solidFill>
                <a:schemeClr val="accent5">
                  <a:lumMod val="50000"/>
                </a:schemeClr>
              </a:solidFill>
            </a:endParaRPr>
          </a:p>
          <a:p>
            <a:r>
              <a:rPr lang="es-ES_tradnl" sz="2400" b="1" dirty="0" smtClean="0">
                <a:solidFill>
                  <a:schemeClr val="accent5">
                    <a:lumMod val="50000"/>
                  </a:schemeClr>
                </a:solidFill>
              </a:rPr>
              <a:t>O. Sub. Adjetiva</a:t>
            </a:r>
            <a:endParaRPr lang="es-ES_tradnl" sz="2400" b="1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7" name="CuadroTexto 6"/>
          <p:cNvSpPr txBox="1"/>
          <p:nvPr/>
        </p:nvSpPr>
        <p:spPr>
          <a:xfrm>
            <a:off x="4381337" y="5761856"/>
            <a:ext cx="682942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s-ES_tradnl" sz="4000" dirty="0" smtClean="0">
                <a:solidFill>
                  <a:srgbClr val="FF0000"/>
                </a:solidFill>
              </a:rPr>
              <a:t>Ejercicio 1 y 4, p</a:t>
            </a:r>
            <a:r>
              <a:rPr lang="es-ES" sz="4000" dirty="0" err="1" smtClean="0">
                <a:solidFill>
                  <a:srgbClr val="FF0000"/>
                </a:solidFill>
              </a:rPr>
              <a:t>ág</a:t>
            </a:r>
            <a:r>
              <a:rPr lang="es-ES" sz="4000" dirty="0" smtClean="0">
                <a:solidFill>
                  <a:srgbClr val="FF0000"/>
                </a:solidFill>
              </a:rPr>
              <a:t>. 73 y 75</a:t>
            </a:r>
            <a:endParaRPr lang="es-ES_tradnl" sz="4000" dirty="0">
              <a:solidFill>
                <a:srgbClr val="FF0000"/>
              </a:solidFill>
            </a:endParaRPr>
          </a:p>
        </p:txBody>
      </p:sp>
      <p:sp>
        <p:nvSpPr>
          <p:cNvPr id="8" name="CuadroTexto 7"/>
          <p:cNvSpPr txBox="1"/>
          <p:nvPr/>
        </p:nvSpPr>
        <p:spPr>
          <a:xfrm>
            <a:off x="1488364" y="2073375"/>
            <a:ext cx="57859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2000" b="1" dirty="0" smtClean="0">
                <a:solidFill>
                  <a:srgbClr val="0070C0"/>
                </a:solidFill>
              </a:rPr>
              <a:t>	El 			excursionista 		</a:t>
            </a:r>
            <a:r>
              <a:rPr lang="es-ES_tradnl" sz="2000" b="1" dirty="0" err="1" smtClean="0">
                <a:solidFill>
                  <a:srgbClr val="0070C0"/>
                </a:solidFill>
              </a:rPr>
              <a:t>alem</a:t>
            </a:r>
            <a:r>
              <a:rPr lang="es-ES" sz="2000" b="1" dirty="0" err="1" smtClean="0">
                <a:solidFill>
                  <a:srgbClr val="0070C0"/>
                </a:solidFill>
              </a:rPr>
              <a:t>án</a:t>
            </a:r>
            <a:endParaRPr lang="es-ES_tradnl" sz="2000" b="1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4305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a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Faceta</Template>
  <TotalTime>697</TotalTime>
  <Words>313</Words>
  <Application>Microsoft Macintosh PowerPoint</Application>
  <PresentationFormat>Panorámica</PresentationFormat>
  <Paragraphs>130</Paragraphs>
  <Slides>19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19</vt:i4>
      </vt:variant>
    </vt:vector>
  </HeadingPairs>
  <TitlesOfParts>
    <vt:vector size="24" baseType="lpstr">
      <vt:lpstr>Mangal</vt:lpstr>
      <vt:lpstr>Trebuchet MS</vt:lpstr>
      <vt:lpstr>Wingdings 3</vt:lpstr>
      <vt:lpstr>Arial</vt:lpstr>
      <vt:lpstr>Faceta</vt:lpstr>
      <vt:lpstr>SINTAGMA NOMINAL</vt:lpstr>
      <vt:lpstr>SINTAGMA NOMINAL (SN)</vt:lpstr>
      <vt:lpstr>SINTAGMA NOMINAL (SN)</vt:lpstr>
      <vt:lpstr>SINTAGMA NOMINAL (SN)</vt:lpstr>
      <vt:lpstr>SINTAGMA NOMINAL (SN)</vt:lpstr>
      <vt:lpstr>SINTAGMA NOMINAL (SN)</vt:lpstr>
      <vt:lpstr>SINTAGMA NOMINAL (SN)</vt:lpstr>
      <vt:lpstr>EJEMPLOS</vt:lpstr>
      <vt:lpstr>ESTRUCTURA</vt:lpstr>
      <vt:lpstr>SINTAGMA ADJETVAL (SAdj)</vt:lpstr>
      <vt:lpstr>SINTAGMA ADJETVAL (SAdj)</vt:lpstr>
      <vt:lpstr>SINTAGMA ADJETVAL (SAdj)</vt:lpstr>
      <vt:lpstr>EJEMPLOS</vt:lpstr>
      <vt:lpstr>ESTRUCTURA</vt:lpstr>
      <vt:lpstr>JUEGO CONCURSO</vt:lpstr>
      <vt:lpstr>JUEGO CONCURSO</vt:lpstr>
      <vt:lpstr>JUEGO CONCURSO</vt:lpstr>
      <vt:lpstr>JUEGO CONCURSO</vt:lpstr>
      <vt:lpstr>JUEGO CONCURSO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SINTAGMA NOMINAL</dc:title>
  <dc:creator>Usuario de Microsoft Office</dc:creator>
  <cp:lastModifiedBy>Usuario de Microsoft Office</cp:lastModifiedBy>
  <cp:revision>9</cp:revision>
  <dcterms:created xsi:type="dcterms:W3CDTF">2016-12-13T22:46:40Z</dcterms:created>
  <dcterms:modified xsi:type="dcterms:W3CDTF">2016-12-19T08:51:04Z</dcterms:modified>
</cp:coreProperties>
</file>

<file path=docProps/thumbnail.jpeg>
</file>