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72" r:id="rId5"/>
    <p:sldId id="259" r:id="rId6"/>
    <p:sldId id="273" r:id="rId7"/>
    <p:sldId id="274" r:id="rId8"/>
    <p:sldId id="258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1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4242" y="2369139"/>
            <a:ext cx="7766936" cy="1646302"/>
          </a:xfrm>
        </p:spPr>
        <p:txBody>
          <a:bodyPr/>
          <a:lstStyle/>
          <a:p>
            <a:r>
              <a:rPr lang="es-ES_tradnl" sz="6000" dirty="0" smtClean="0"/>
              <a:t>SINTAGMA </a:t>
            </a:r>
            <a:r>
              <a:rPr lang="es-ES_tradnl" sz="6000" dirty="0" smtClean="0">
                <a:solidFill>
                  <a:srgbClr val="7030A0"/>
                </a:solidFill>
              </a:rPr>
              <a:t>NOMINAL</a:t>
            </a:r>
            <a:endParaRPr lang="es-ES_tradnl" sz="6000" dirty="0">
              <a:solidFill>
                <a:srgbClr val="7030A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sz="6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SINTAGMA </a:t>
            </a:r>
            <a:r>
              <a:rPr lang="es-ES_tradnl" sz="60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ADJETIVAL</a:t>
            </a:r>
          </a:p>
        </p:txBody>
      </p:sp>
    </p:spTree>
    <p:extLst>
      <p:ext uri="{BB962C8B-B14F-4D97-AF65-F5344CB8AC3E}">
        <p14:creationId xmlns:p14="http://schemas.microsoft.com/office/powerpoint/2010/main" val="9299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>
                    <a:lumMod val="50000"/>
                  </a:schemeClr>
                </a:solidFill>
              </a:rPr>
              <a:t>SINTAGMA 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ADJETVAL (</a:t>
            </a:r>
            <a:r>
              <a:rPr lang="es-ES" dirty="0" err="1" smtClean="0">
                <a:solidFill>
                  <a:schemeClr val="accent5">
                    <a:lumMod val="50000"/>
                  </a:schemeClr>
                </a:solidFill>
              </a:rPr>
              <a:t>SAdj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es-ES_tradnl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endParaRPr lang="es-ES_tradnl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>
                    <a:lumMod val="50000"/>
                  </a:schemeClr>
                </a:solidFill>
              </a:rPr>
              <a:t>SINTAGMA 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ADJETVAL (</a:t>
            </a:r>
            <a:r>
              <a:rPr lang="es-ES" dirty="0" err="1" smtClean="0">
                <a:solidFill>
                  <a:schemeClr val="accent5">
                    <a:lumMod val="50000"/>
                  </a:schemeClr>
                </a:solidFill>
              </a:rPr>
              <a:t>SAdj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es-ES_tradnl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</p:txBody>
      </p:sp>
    </p:spTree>
    <p:extLst>
      <p:ext uri="{BB962C8B-B14F-4D97-AF65-F5344CB8AC3E}">
        <p14:creationId xmlns:p14="http://schemas.microsoft.com/office/powerpoint/2010/main" val="2073936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5">
                    <a:lumMod val="50000"/>
                  </a:schemeClr>
                </a:solidFill>
              </a:rPr>
              <a:t>SINTAGMA 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ADJETVAL (</a:t>
            </a:r>
            <a:r>
              <a:rPr lang="es-ES" dirty="0" err="1" smtClean="0">
                <a:solidFill>
                  <a:schemeClr val="accent5">
                    <a:lumMod val="50000"/>
                  </a:schemeClr>
                </a:solidFill>
              </a:rPr>
              <a:t>SAdj</a:t>
            </a: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es-ES_tradnl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ADJETIVAL</a:t>
            </a:r>
            <a:r>
              <a:rPr lang="es-ES_tradnl" sz="4800" dirty="0" smtClean="0"/>
              <a:t>: que tiene como </a:t>
            </a:r>
            <a:r>
              <a:rPr lang="es-ES_tradnl" sz="4800" dirty="0" smtClean="0">
                <a:solidFill>
                  <a:srgbClr val="7030A0"/>
                </a:solidFill>
              </a:rPr>
              <a:t>n</a:t>
            </a:r>
            <a:r>
              <a:rPr lang="es-ES" sz="4800" dirty="0" err="1" smtClean="0">
                <a:solidFill>
                  <a:srgbClr val="7030A0"/>
                </a:solidFill>
              </a:rPr>
              <a:t>úcleo</a:t>
            </a:r>
            <a:r>
              <a:rPr lang="es-ES" sz="4800" dirty="0" smtClean="0">
                <a:solidFill>
                  <a:srgbClr val="7030A0"/>
                </a:solidFill>
              </a:rPr>
              <a:t> </a:t>
            </a:r>
            <a:r>
              <a:rPr lang="es-ES" sz="4800" dirty="0" smtClean="0"/>
              <a:t>un </a:t>
            </a:r>
            <a:r>
              <a:rPr lang="es-ES" sz="4800" dirty="0" smtClean="0">
                <a:solidFill>
                  <a:srgbClr val="7030A0"/>
                </a:solidFill>
              </a:rPr>
              <a:t>ADJETIVO CALIFICATIVO</a:t>
            </a:r>
            <a:endParaRPr lang="es-ES_tradnl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12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 dirty="0" smtClean="0">
                <a:solidFill>
                  <a:schemeClr val="accent5">
                    <a:lumMod val="50000"/>
                  </a:schemeClr>
                </a:solidFill>
              </a:rPr>
              <a:t>EJEMPLOS</a:t>
            </a:r>
            <a:endParaRPr lang="es-ES_tradnl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9966854" cy="3880773"/>
          </a:xfrm>
        </p:spPr>
        <p:txBody>
          <a:bodyPr>
            <a:normAutofit fontScale="92500" lnSpcReduction="10000"/>
          </a:bodyPr>
          <a:lstStyle/>
          <a:p>
            <a:r>
              <a:rPr lang="es-ES_tradnl" sz="3200" dirty="0" smtClean="0"/>
              <a:t>El excursionista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alem</a:t>
            </a:r>
            <a:r>
              <a:rPr lang="es-ES" sz="3200" b="1" dirty="0" err="1" smtClean="0">
                <a:solidFill>
                  <a:srgbClr val="0070C0"/>
                </a:solidFill>
              </a:rPr>
              <a:t>án</a:t>
            </a:r>
            <a:r>
              <a:rPr lang="es-ES" sz="3200" b="1" dirty="0" smtClean="0">
                <a:solidFill>
                  <a:srgbClr val="0070C0"/>
                </a:solidFill>
              </a:rPr>
              <a:t> </a:t>
            </a:r>
            <a:r>
              <a:rPr lang="es-ES" sz="3200" dirty="0" smtClean="0"/>
              <a:t>se perdió en la montaña</a:t>
            </a:r>
          </a:p>
          <a:p>
            <a:pPr marL="0" indent="0">
              <a:buNone/>
            </a:pPr>
            <a:endParaRPr lang="es-ES" sz="3200" dirty="0" smtClean="0"/>
          </a:p>
          <a:p>
            <a:r>
              <a:rPr lang="es-ES" sz="3200" b="1" dirty="0" smtClean="0">
                <a:solidFill>
                  <a:srgbClr val="0070C0"/>
                </a:solidFill>
              </a:rPr>
              <a:t>Demasiado fácil </a:t>
            </a:r>
            <a:r>
              <a:rPr lang="es-ES" sz="3200" dirty="0" smtClean="0"/>
              <a:t>resultó todo</a:t>
            </a:r>
          </a:p>
          <a:p>
            <a:endParaRPr lang="es-ES" sz="3200" dirty="0" smtClean="0"/>
          </a:p>
          <a:p>
            <a:r>
              <a:rPr lang="es-ES" sz="3200" dirty="0" smtClean="0"/>
              <a:t>Esa chica es </a:t>
            </a:r>
            <a:r>
              <a:rPr lang="es-ES" sz="3200" b="1" dirty="0" smtClean="0">
                <a:solidFill>
                  <a:srgbClr val="0070C0"/>
                </a:solidFill>
              </a:rPr>
              <a:t>tonta de narices</a:t>
            </a:r>
          </a:p>
          <a:p>
            <a:endParaRPr lang="es-ES" sz="3200" b="1" dirty="0" smtClean="0">
              <a:solidFill>
                <a:srgbClr val="0070C0"/>
              </a:solidFill>
            </a:endParaRPr>
          </a:p>
          <a:p>
            <a:r>
              <a:rPr lang="es-ES" sz="3200" dirty="0" smtClean="0"/>
              <a:t>Esa </a:t>
            </a:r>
            <a:r>
              <a:rPr lang="es-ES" sz="3200" b="1" dirty="0" smtClean="0">
                <a:solidFill>
                  <a:srgbClr val="0070C0"/>
                </a:solidFill>
              </a:rPr>
              <a:t>maravillosa</a:t>
            </a:r>
            <a:r>
              <a:rPr lang="es-ES" sz="3200" dirty="0" smtClean="0"/>
              <a:t> experiencia es </a:t>
            </a:r>
            <a:r>
              <a:rPr lang="es-ES" sz="3200" b="1" dirty="0" smtClean="0">
                <a:solidFill>
                  <a:srgbClr val="0070C0"/>
                </a:solidFill>
              </a:rPr>
              <a:t>inolvidable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0889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 dirty="0" smtClean="0">
                <a:solidFill>
                  <a:schemeClr val="accent5">
                    <a:lumMod val="50000"/>
                  </a:schemeClr>
                </a:solidFill>
              </a:rPr>
              <a:t>ESTRUCTURA</a:t>
            </a:r>
            <a:endParaRPr lang="es-ES_tradnl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988930"/>
          </a:xfrm>
        </p:spPr>
        <p:txBody>
          <a:bodyPr>
            <a:normAutofit/>
          </a:bodyPr>
          <a:lstStyle/>
          <a:p>
            <a:r>
              <a:rPr lang="es-ES_tradnl" sz="5400" dirty="0" smtClean="0"/>
              <a:t>(</a:t>
            </a:r>
            <a:r>
              <a:rPr lang="es-ES_tradnl" sz="5400" dirty="0" err="1" smtClean="0"/>
              <a:t>Mod</a:t>
            </a:r>
            <a:r>
              <a:rPr lang="es-ES_tradnl" sz="5400" dirty="0" smtClean="0"/>
              <a:t>) + </a:t>
            </a:r>
            <a:r>
              <a:rPr lang="es-ES_tradnl" sz="5400" dirty="0" err="1" smtClean="0"/>
              <a:t>Adj</a:t>
            </a:r>
            <a:r>
              <a:rPr lang="es-ES_tradnl" sz="5400" dirty="0" smtClean="0"/>
              <a:t> cal + (</a:t>
            </a:r>
            <a:r>
              <a:rPr lang="es-ES_tradnl" sz="5400" dirty="0" err="1" smtClean="0"/>
              <a:t>CAdj</a:t>
            </a:r>
            <a:r>
              <a:rPr lang="es-ES_tradnl" sz="5400" dirty="0" smtClean="0"/>
              <a:t>)</a:t>
            </a:r>
            <a:endParaRPr lang="es-ES_tradnl" sz="5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857250" y="3471863"/>
            <a:ext cx="2443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5">
                    <a:lumMod val="50000"/>
                  </a:schemeClr>
                </a:solidFill>
              </a:rPr>
              <a:t>ADVERBIO</a:t>
            </a:r>
          </a:p>
          <a:p>
            <a:endParaRPr lang="es-E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" sz="2400" b="1" dirty="0" err="1" smtClean="0">
                <a:solidFill>
                  <a:schemeClr val="accent5">
                    <a:lumMod val="50000"/>
                  </a:schemeClr>
                </a:solidFill>
              </a:rPr>
              <a:t>Adj</a:t>
            </a:r>
            <a:r>
              <a:rPr lang="es-ES" sz="2400" b="1" dirty="0" smtClean="0">
                <a:solidFill>
                  <a:schemeClr val="accent5">
                    <a:lumMod val="50000"/>
                  </a:schemeClr>
                </a:solidFill>
              </a:rPr>
              <a:t>. Calificativo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266016" y="3471863"/>
            <a:ext cx="2786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ADJETIVO </a:t>
            </a:r>
          </a:p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CALIFICATIVO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52079" y="3471863"/>
            <a:ext cx="272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accent5">
                    <a:lumMod val="50000"/>
                  </a:schemeClr>
                </a:solidFill>
              </a:rPr>
              <a:t>SPrep</a:t>
            </a:r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err="1" smtClean="0">
                <a:solidFill>
                  <a:schemeClr val="accent5">
                    <a:lumMod val="50000"/>
                  </a:schemeClr>
                </a:solidFill>
              </a:rPr>
              <a:t>SAdj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86288" y="5343525"/>
            <a:ext cx="6829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4000" dirty="0" smtClean="0">
                <a:solidFill>
                  <a:srgbClr val="FF0000"/>
                </a:solidFill>
              </a:rPr>
              <a:t>Ejercicio 9, p</a:t>
            </a:r>
            <a:r>
              <a:rPr lang="es-ES" sz="4000" dirty="0" err="1" smtClean="0">
                <a:solidFill>
                  <a:srgbClr val="FF0000"/>
                </a:solidFill>
              </a:rPr>
              <a:t>ág</a:t>
            </a:r>
            <a:r>
              <a:rPr lang="es-ES" sz="4000" dirty="0" smtClean="0">
                <a:solidFill>
                  <a:srgbClr val="FF0000"/>
                </a:solidFill>
              </a:rPr>
              <a:t>. 76</a:t>
            </a:r>
            <a:endParaRPr lang="es-ES_tradnl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882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>
                <a:solidFill>
                  <a:srgbClr val="7030A0"/>
                </a:solidFill>
              </a:rPr>
              <a:t>JUEGO CONCURSO</a:t>
            </a:r>
            <a:endParaRPr lang="es-ES_tradnl" sz="4400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71589"/>
            <a:ext cx="8596668" cy="4769774"/>
          </a:xfrm>
        </p:spPr>
        <p:txBody>
          <a:bodyPr>
            <a:normAutofit/>
          </a:bodyPr>
          <a:lstStyle/>
          <a:p>
            <a:endParaRPr lang="es-ES_tradnl" dirty="0" smtClean="0"/>
          </a:p>
          <a:p>
            <a:endParaRPr lang="es-ES_tradnl" sz="4000" b="1" dirty="0" smtClean="0">
              <a:solidFill>
                <a:srgbClr val="C00000"/>
              </a:solidFill>
            </a:endParaRPr>
          </a:p>
          <a:p>
            <a:endParaRPr lang="es-ES_tradnl" sz="4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s-ES_tradnl" sz="4000" b="1" dirty="0" smtClean="0">
                <a:solidFill>
                  <a:srgbClr val="C00000"/>
                </a:solidFill>
              </a:rPr>
              <a:t> </a:t>
            </a: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http</a:t>
            </a:r>
            <a:r>
              <a:rPr lang="es-ES_tradnl" dirty="0"/>
              <a:t>://</a:t>
            </a:r>
            <a:r>
              <a:rPr lang="es-ES_tradnl" dirty="0" err="1"/>
              <a:t>perso.wanadoo.es</a:t>
            </a:r>
            <a:r>
              <a:rPr lang="es-ES_tradnl" dirty="0"/>
              <a:t>/</a:t>
            </a:r>
            <a:r>
              <a:rPr lang="es-ES_tradnl" dirty="0" err="1"/>
              <a:t>louralba</a:t>
            </a:r>
            <a:r>
              <a:rPr lang="es-ES_tradnl" dirty="0"/>
              <a:t>/</a:t>
            </a:r>
            <a:r>
              <a:rPr lang="es-ES_tradnl" dirty="0" err="1"/>
              <a:t>lourjavejercc.htm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51482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>
                <a:solidFill>
                  <a:srgbClr val="7030A0"/>
                </a:solidFill>
              </a:rPr>
              <a:t>JUEGO CONCURSO</a:t>
            </a:r>
            <a:endParaRPr lang="es-ES_tradnl" sz="4400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71589"/>
            <a:ext cx="8596668" cy="4769774"/>
          </a:xfrm>
        </p:spPr>
        <p:txBody>
          <a:bodyPr>
            <a:normAutofit fontScale="92500" lnSpcReduction="10000"/>
          </a:bodyPr>
          <a:lstStyle/>
          <a:p>
            <a:endParaRPr lang="es-ES_tradnl" dirty="0" smtClean="0"/>
          </a:p>
          <a:p>
            <a:endParaRPr lang="es-ES_tradnl" sz="4000" b="1" dirty="0" smtClean="0">
              <a:solidFill>
                <a:srgbClr val="C00000"/>
              </a:solidFill>
            </a:endParaRPr>
          </a:p>
          <a:p>
            <a:endParaRPr lang="es-ES_tradnl" sz="4000" b="1" dirty="0">
              <a:solidFill>
                <a:srgbClr val="C00000"/>
              </a:solidFill>
            </a:endParaRP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PON A PRUEBA LO QUE SABES</a:t>
            </a: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 </a:t>
            </a: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http</a:t>
            </a:r>
            <a:r>
              <a:rPr lang="es-ES_tradnl" dirty="0"/>
              <a:t>://</a:t>
            </a:r>
            <a:r>
              <a:rPr lang="es-ES_tradnl" dirty="0" err="1"/>
              <a:t>perso.wanadoo.es</a:t>
            </a:r>
            <a:r>
              <a:rPr lang="es-ES_tradnl" dirty="0"/>
              <a:t>/</a:t>
            </a:r>
            <a:r>
              <a:rPr lang="es-ES_tradnl" dirty="0" err="1"/>
              <a:t>louralba</a:t>
            </a:r>
            <a:r>
              <a:rPr lang="es-ES_tradnl" dirty="0"/>
              <a:t>/</a:t>
            </a:r>
            <a:r>
              <a:rPr lang="es-ES_tradnl" dirty="0" err="1"/>
              <a:t>lourjavejercc.htm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78224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>
                <a:solidFill>
                  <a:srgbClr val="7030A0"/>
                </a:solidFill>
              </a:rPr>
              <a:t>JUEGO CONCURSO</a:t>
            </a:r>
            <a:endParaRPr lang="es-ES_tradnl" sz="4400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71589"/>
            <a:ext cx="8596668" cy="4769774"/>
          </a:xfrm>
        </p:spPr>
        <p:txBody>
          <a:bodyPr>
            <a:normAutofit fontScale="92500" lnSpcReduction="20000"/>
          </a:bodyPr>
          <a:lstStyle/>
          <a:p>
            <a:endParaRPr lang="es-ES_tradnl" dirty="0" smtClean="0"/>
          </a:p>
          <a:p>
            <a:endParaRPr lang="es-ES_tradnl" sz="4000" b="1" dirty="0" smtClean="0">
              <a:solidFill>
                <a:srgbClr val="C00000"/>
              </a:solidFill>
            </a:endParaRPr>
          </a:p>
          <a:p>
            <a:endParaRPr lang="es-ES_tradnl" sz="4000" b="1" dirty="0">
              <a:solidFill>
                <a:srgbClr val="C00000"/>
              </a:solidFill>
            </a:endParaRP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PON A PRUEBA LO QUE SABES</a:t>
            </a: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 </a:t>
            </a:r>
            <a:r>
              <a:rPr lang="es-ES_tradnl" sz="4000" b="1" dirty="0" smtClean="0">
                <a:solidFill>
                  <a:srgbClr val="7030A0"/>
                </a:solidFill>
              </a:rPr>
              <a:t>Y GANA</a:t>
            </a:r>
            <a:r>
              <a:rPr lang="es-ES" sz="4000" b="1" dirty="0" smtClean="0">
                <a:solidFill>
                  <a:srgbClr val="7030A0"/>
                </a:solidFill>
              </a:rPr>
              <a:t>... 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http</a:t>
            </a:r>
            <a:r>
              <a:rPr lang="es-ES_tradnl" dirty="0"/>
              <a:t>://</a:t>
            </a:r>
            <a:r>
              <a:rPr lang="es-ES_tradnl" dirty="0" err="1"/>
              <a:t>perso.wanadoo.es</a:t>
            </a:r>
            <a:r>
              <a:rPr lang="es-ES_tradnl" dirty="0"/>
              <a:t>/</a:t>
            </a:r>
            <a:r>
              <a:rPr lang="es-ES_tradnl" dirty="0" err="1"/>
              <a:t>louralba</a:t>
            </a:r>
            <a:r>
              <a:rPr lang="es-ES_tradnl" dirty="0"/>
              <a:t>/</a:t>
            </a:r>
            <a:r>
              <a:rPr lang="es-ES_tradnl" dirty="0" err="1"/>
              <a:t>lourjavejercc.htm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78604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>
                <a:solidFill>
                  <a:srgbClr val="7030A0"/>
                </a:solidFill>
              </a:rPr>
              <a:t>JUEGO CONCURSO</a:t>
            </a:r>
            <a:endParaRPr lang="es-ES_tradnl" sz="4400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71589"/>
            <a:ext cx="8596668" cy="4769774"/>
          </a:xfrm>
        </p:spPr>
        <p:txBody>
          <a:bodyPr>
            <a:normAutofit fontScale="77500" lnSpcReduction="20000"/>
          </a:bodyPr>
          <a:lstStyle/>
          <a:p>
            <a:endParaRPr lang="es-ES_tradnl" dirty="0" smtClean="0"/>
          </a:p>
          <a:p>
            <a:endParaRPr lang="es-ES_tradnl" sz="4000" b="1" dirty="0" smtClean="0">
              <a:solidFill>
                <a:srgbClr val="C00000"/>
              </a:solidFill>
            </a:endParaRPr>
          </a:p>
          <a:p>
            <a:endParaRPr lang="es-ES_tradnl" sz="4000" b="1" dirty="0">
              <a:solidFill>
                <a:srgbClr val="C00000"/>
              </a:solidFill>
            </a:endParaRP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PON A PRUEBA LO QUE SABES</a:t>
            </a: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 </a:t>
            </a:r>
            <a:r>
              <a:rPr lang="es-ES_tradnl" sz="4000" b="1" dirty="0" smtClean="0">
                <a:solidFill>
                  <a:srgbClr val="7030A0"/>
                </a:solidFill>
              </a:rPr>
              <a:t>Y GANA</a:t>
            </a:r>
            <a:r>
              <a:rPr lang="es-ES" sz="4000" b="1" dirty="0" smtClean="0">
                <a:solidFill>
                  <a:srgbClr val="7030A0"/>
                </a:solidFill>
              </a:rPr>
              <a:t>... </a:t>
            </a:r>
          </a:p>
          <a:p>
            <a:r>
              <a:rPr lang="es-ES" sz="5200" b="1" dirty="0" smtClean="0">
                <a:solidFill>
                  <a:srgbClr val="C00000"/>
                </a:solidFill>
              </a:rPr>
              <a:t>UNA FANT</a:t>
            </a:r>
            <a:r>
              <a:rPr lang="es-ES" sz="5200" b="1" dirty="0" smtClean="0">
                <a:solidFill>
                  <a:srgbClr val="C00000"/>
                </a:solidFill>
              </a:rPr>
              <a:t>ÁSTICA</a:t>
            </a:r>
            <a:r>
              <a:rPr lang="mr-IN" sz="5200" b="1" dirty="0" smtClean="0">
                <a:solidFill>
                  <a:srgbClr val="C00000"/>
                </a:solidFill>
              </a:rPr>
              <a:t>…</a:t>
            </a:r>
            <a:r>
              <a:rPr lang="es-ES" sz="5200" b="1" dirty="0" smtClean="0">
                <a:solidFill>
                  <a:srgbClr val="C00000"/>
                </a:solidFill>
              </a:rPr>
              <a:t>.</a:t>
            </a:r>
            <a:endParaRPr lang="es-ES" sz="5200" b="1" dirty="0" smtClean="0">
              <a:solidFill>
                <a:srgbClr val="C00000"/>
              </a:solidFill>
            </a:endParaRP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http</a:t>
            </a:r>
            <a:r>
              <a:rPr lang="es-ES_tradnl" dirty="0"/>
              <a:t>://</a:t>
            </a:r>
            <a:r>
              <a:rPr lang="es-ES_tradnl" dirty="0" err="1"/>
              <a:t>perso.wanadoo.es</a:t>
            </a:r>
            <a:r>
              <a:rPr lang="es-ES_tradnl" dirty="0"/>
              <a:t>/</a:t>
            </a:r>
            <a:r>
              <a:rPr lang="es-ES_tradnl" dirty="0" err="1"/>
              <a:t>louralba</a:t>
            </a:r>
            <a:r>
              <a:rPr lang="es-ES_tradnl" dirty="0"/>
              <a:t>/</a:t>
            </a:r>
            <a:r>
              <a:rPr lang="es-ES_tradnl" dirty="0" err="1"/>
              <a:t>lourjavejercc.htm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02075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37" y="736599"/>
            <a:ext cx="7739063" cy="580429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>
                <a:solidFill>
                  <a:srgbClr val="7030A0"/>
                </a:solidFill>
              </a:rPr>
              <a:t>JUEGO CONCURSO</a:t>
            </a:r>
            <a:endParaRPr lang="es-ES_tradnl" sz="4400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71589"/>
            <a:ext cx="8596668" cy="4769774"/>
          </a:xfrm>
        </p:spPr>
        <p:txBody>
          <a:bodyPr>
            <a:normAutofit fontScale="77500" lnSpcReduction="20000"/>
          </a:bodyPr>
          <a:lstStyle/>
          <a:p>
            <a:endParaRPr lang="es-ES_tradnl" dirty="0" smtClean="0"/>
          </a:p>
          <a:p>
            <a:endParaRPr lang="es-ES_tradnl" sz="4000" b="1" dirty="0" smtClean="0">
              <a:solidFill>
                <a:srgbClr val="C00000"/>
              </a:solidFill>
            </a:endParaRPr>
          </a:p>
          <a:p>
            <a:endParaRPr lang="es-ES_tradnl" sz="4000" b="1">
              <a:solidFill>
                <a:srgbClr val="C00000"/>
              </a:solidFill>
            </a:endParaRPr>
          </a:p>
          <a:p>
            <a:r>
              <a:rPr lang="es-ES_tradnl" sz="4000" b="1" smtClean="0">
                <a:solidFill>
                  <a:srgbClr val="C00000"/>
                </a:solidFill>
              </a:rPr>
              <a:t>PON </a:t>
            </a:r>
            <a:r>
              <a:rPr lang="es-ES_tradnl" sz="4000" b="1" dirty="0" smtClean="0">
                <a:solidFill>
                  <a:srgbClr val="C00000"/>
                </a:solidFill>
              </a:rPr>
              <a:t>A PRUEBA LO QUE SABES</a:t>
            </a:r>
          </a:p>
          <a:p>
            <a:r>
              <a:rPr lang="es-ES_tradnl" sz="4000" b="1" dirty="0" smtClean="0">
                <a:solidFill>
                  <a:srgbClr val="C00000"/>
                </a:solidFill>
              </a:rPr>
              <a:t> Y GANA</a:t>
            </a:r>
            <a:r>
              <a:rPr lang="es-ES" sz="4000" b="1" dirty="0" smtClean="0">
                <a:solidFill>
                  <a:srgbClr val="C00000"/>
                </a:solidFill>
              </a:rPr>
              <a:t>... </a:t>
            </a:r>
          </a:p>
          <a:p>
            <a:r>
              <a:rPr lang="es-ES" sz="5200" b="1" dirty="0" smtClean="0">
                <a:solidFill>
                  <a:srgbClr val="C00000"/>
                </a:solidFill>
              </a:rPr>
              <a:t>UNA FANT</a:t>
            </a:r>
            <a:r>
              <a:rPr lang="es-ES" sz="5200" b="1" dirty="0" smtClean="0">
                <a:solidFill>
                  <a:srgbClr val="C00000"/>
                </a:solidFill>
              </a:rPr>
              <a:t>ÁSTICA</a:t>
            </a:r>
            <a:r>
              <a:rPr lang="mr-IN" sz="5200" b="1" dirty="0" smtClean="0">
                <a:solidFill>
                  <a:srgbClr val="C00000"/>
                </a:solidFill>
              </a:rPr>
              <a:t>…</a:t>
            </a:r>
            <a:r>
              <a:rPr lang="es-ES" sz="5200" b="1" dirty="0" smtClean="0">
                <a:solidFill>
                  <a:srgbClr val="C00000"/>
                </a:solidFill>
              </a:rPr>
              <a:t>.</a:t>
            </a:r>
            <a:endParaRPr lang="es-ES" sz="5200" b="1" dirty="0" smtClean="0">
              <a:solidFill>
                <a:srgbClr val="C00000"/>
              </a:solidFill>
            </a:endParaRP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http</a:t>
            </a:r>
            <a:r>
              <a:rPr lang="es-ES_tradnl" dirty="0"/>
              <a:t>://</a:t>
            </a:r>
            <a:r>
              <a:rPr lang="es-ES_tradnl" dirty="0" err="1"/>
              <a:t>perso.wanadoo.es</a:t>
            </a:r>
            <a:r>
              <a:rPr lang="es-ES_tradnl" dirty="0"/>
              <a:t>/</a:t>
            </a:r>
            <a:r>
              <a:rPr lang="es-ES_tradnl" dirty="0" err="1"/>
              <a:t>louralba</a:t>
            </a:r>
            <a:r>
              <a:rPr lang="es-ES_tradnl" dirty="0"/>
              <a:t>/</a:t>
            </a:r>
            <a:r>
              <a:rPr lang="es-ES_tradnl" dirty="0" err="1"/>
              <a:t>lourjavejercc.htm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074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SINTAGMA NOMINAL (SN)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pPr lvl="8"/>
            <a:endParaRPr lang="es-ES_tradnl" sz="4200" dirty="0" smtClean="0"/>
          </a:p>
        </p:txBody>
      </p:sp>
    </p:spTree>
    <p:extLst>
      <p:ext uri="{BB962C8B-B14F-4D97-AF65-F5344CB8AC3E}">
        <p14:creationId xmlns:p14="http://schemas.microsoft.com/office/powerpoint/2010/main" val="66635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endParaRPr lang="es-ES_tradnl" sz="4800" dirty="0" smtClean="0"/>
          </a:p>
        </p:txBody>
      </p:sp>
    </p:spTree>
    <p:extLst>
      <p:ext uri="{BB962C8B-B14F-4D97-AF65-F5344CB8AC3E}">
        <p14:creationId xmlns:p14="http://schemas.microsoft.com/office/powerpoint/2010/main" val="16907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</a:t>
            </a:r>
            <a:r>
              <a:rPr lang="es-ES_tradnl" sz="4800" smtClean="0"/>
              <a:t>de palabras</a:t>
            </a:r>
            <a:endParaRPr lang="es-ES_tradnl" sz="4800" dirty="0" smtClean="0"/>
          </a:p>
        </p:txBody>
      </p:sp>
    </p:spTree>
    <p:extLst>
      <p:ext uri="{BB962C8B-B14F-4D97-AF65-F5344CB8AC3E}">
        <p14:creationId xmlns:p14="http://schemas.microsoft.com/office/powerpoint/2010/main" val="204387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rgbClr val="7030A0"/>
                </a:solidFill>
              </a:rPr>
              <a:t>NOMINAL</a:t>
            </a:r>
            <a:endParaRPr lang="es-ES_tradnl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rgbClr val="7030A0"/>
                </a:solidFill>
              </a:rPr>
              <a:t>NOMINAL</a:t>
            </a:r>
            <a:r>
              <a:rPr lang="es-ES_tradnl" sz="4800" dirty="0" smtClean="0"/>
              <a:t>: que tiene como </a:t>
            </a:r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s-ES" sz="4800" dirty="0" err="1" smtClean="0">
                <a:solidFill>
                  <a:schemeClr val="accent5">
                    <a:lumMod val="50000"/>
                  </a:schemeClr>
                </a:solidFill>
              </a:rPr>
              <a:t>úcleo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4800" dirty="0" smtClean="0"/>
              <a:t>un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NOMBRE</a:t>
            </a:r>
            <a:r>
              <a:rPr lang="es-ES" sz="4800" dirty="0" smtClean="0"/>
              <a:t> </a:t>
            </a:r>
            <a:r>
              <a:rPr lang="mr-IN" sz="4800" dirty="0" smtClean="0"/>
              <a:t>…</a:t>
            </a:r>
            <a:endParaRPr lang="es-ES" sz="4800" dirty="0"/>
          </a:p>
          <a:p>
            <a:endParaRPr lang="es-ES_tradnl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rgbClr val="7030A0"/>
                </a:solidFill>
              </a:rPr>
              <a:t>NOMINAL</a:t>
            </a:r>
            <a:r>
              <a:rPr lang="es-ES_tradnl" sz="4800" dirty="0" smtClean="0"/>
              <a:t>: que tiene como </a:t>
            </a:r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s-ES" sz="4800" dirty="0" err="1" smtClean="0">
                <a:solidFill>
                  <a:schemeClr val="accent5">
                    <a:lumMod val="50000"/>
                  </a:schemeClr>
                </a:solidFill>
              </a:rPr>
              <a:t>úcleo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4800" dirty="0" smtClean="0"/>
              <a:t>un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NOMBRE</a:t>
            </a:r>
            <a:r>
              <a:rPr lang="es-ES" sz="4800" dirty="0" smtClean="0"/>
              <a:t> /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PRONOMBRE</a:t>
            </a:r>
            <a:r>
              <a:rPr lang="es-ES" sz="4800" dirty="0" smtClean="0"/>
              <a:t> /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INFINITIVO</a:t>
            </a:r>
            <a:r>
              <a:rPr lang="es-ES" sz="4800" dirty="0" smtClean="0"/>
              <a:t> / una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palabra SUSTANTIVADA</a:t>
            </a:r>
            <a:endParaRPr lang="es-ES_tradnl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 dirty="0" smtClean="0">
                <a:solidFill>
                  <a:srgbClr val="7030A0"/>
                </a:solidFill>
              </a:rPr>
              <a:t>EJEMPLOS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9966854" cy="3880773"/>
          </a:xfrm>
        </p:spPr>
        <p:txBody>
          <a:bodyPr>
            <a:normAutofit fontScale="92500" lnSpcReduction="10000"/>
          </a:bodyPr>
          <a:lstStyle/>
          <a:p>
            <a:r>
              <a:rPr lang="es-ES_tradnl" sz="3200" b="1" dirty="0" smtClean="0">
                <a:solidFill>
                  <a:srgbClr val="0070C0"/>
                </a:solidFill>
              </a:rPr>
              <a:t>El excursionista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alem</a:t>
            </a:r>
            <a:r>
              <a:rPr lang="es-ES" sz="3200" b="1" dirty="0" err="1" smtClean="0">
                <a:solidFill>
                  <a:srgbClr val="0070C0"/>
                </a:solidFill>
              </a:rPr>
              <a:t>án</a:t>
            </a:r>
            <a:r>
              <a:rPr lang="es-ES" sz="3200" b="1" dirty="0" smtClean="0">
                <a:solidFill>
                  <a:srgbClr val="0070C0"/>
                </a:solidFill>
              </a:rPr>
              <a:t> </a:t>
            </a:r>
            <a:r>
              <a:rPr lang="es-ES" sz="3200" dirty="0" smtClean="0"/>
              <a:t>se perdió en </a:t>
            </a:r>
            <a:r>
              <a:rPr lang="es-ES" sz="3200" b="1" dirty="0" smtClean="0">
                <a:solidFill>
                  <a:srgbClr val="0070C0"/>
                </a:solidFill>
              </a:rPr>
              <a:t>la montaña</a:t>
            </a:r>
          </a:p>
          <a:p>
            <a:pPr marL="0" indent="0">
              <a:buNone/>
            </a:pPr>
            <a:endParaRPr lang="es-ES" sz="3200" dirty="0" smtClean="0"/>
          </a:p>
          <a:p>
            <a:r>
              <a:rPr lang="es-ES" sz="3200" b="1" dirty="0" smtClean="0">
                <a:solidFill>
                  <a:srgbClr val="0070C0"/>
                </a:solidFill>
              </a:rPr>
              <a:t>Nosotros</a:t>
            </a:r>
            <a:r>
              <a:rPr lang="es-ES" sz="3200" dirty="0" smtClean="0"/>
              <a:t> escuchamos </a:t>
            </a:r>
            <a:r>
              <a:rPr lang="es-ES" sz="3200" b="1" dirty="0" smtClean="0">
                <a:solidFill>
                  <a:srgbClr val="0070C0"/>
                </a:solidFill>
              </a:rPr>
              <a:t>la radio</a:t>
            </a:r>
          </a:p>
          <a:p>
            <a:endParaRPr lang="es-ES" sz="3200" dirty="0" smtClean="0"/>
          </a:p>
          <a:p>
            <a:r>
              <a:rPr lang="es-ES" sz="3200" b="1" dirty="0" smtClean="0">
                <a:solidFill>
                  <a:srgbClr val="0070C0"/>
                </a:solidFill>
              </a:rPr>
              <a:t>Correr</a:t>
            </a:r>
            <a:r>
              <a:rPr lang="es-ES" sz="3200" dirty="0" smtClean="0">
                <a:solidFill>
                  <a:srgbClr val="0070C0"/>
                </a:solidFill>
              </a:rPr>
              <a:t> </a:t>
            </a:r>
            <a:r>
              <a:rPr lang="es-ES" sz="3200" dirty="0" smtClean="0"/>
              <a:t>es sano</a:t>
            </a:r>
          </a:p>
          <a:p>
            <a:endParaRPr lang="es-ES" sz="3200" dirty="0" smtClean="0"/>
          </a:p>
          <a:p>
            <a:r>
              <a:rPr lang="es-ES" sz="3200" b="1" dirty="0" smtClean="0">
                <a:solidFill>
                  <a:srgbClr val="0070C0"/>
                </a:solidFill>
              </a:rPr>
              <a:t>Lo maravilloso </a:t>
            </a:r>
            <a:r>
              <a:rPr lang="es-ES" sz="3200" dirty="0" smtClean="0"/>
              <a:t>es conocerle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371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 dirty="0" smtClean="0">
                <a:solidFill>
                  <a:srgbClr val="7030A0"/>
                </a:solidFill>
              </a:rPr>
              <a:t>ESTRUCTURA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988930"/>
          </a:xfrm>
        </p:spPr>
        <p:txBody>
          <a:bodyPr>
            <a:normAutofit/>
          </a:bodyPr>
          <a:lstStyle/>
          <a:p>
            <a:r>
              <a:rPr lang="es-ES_tradnl" sz="6000" dirty="0" smtClean="0"/>
              <a:t>(</a:t>
            </a:r>
            <a:r>
              <a:rPr lang="es-ES_tradnl" sz="6000" dirty="0" err="1" smtClean="0"/>
              <a:t>Det</a:t>
            </a:r>
            <a:r>
              <a:rPr lang="es-ES_tradnl" sz="6000" dirty="0" smtClean="0"/>
              <a:t>) + N + (CN)</a:t>
            </a:r>
            <a:endParaRPr lang="es-ES_tradnl" sz="6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822853" y="2817413"/>
            <a:ext cx="2443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ART</a:t>
            </a:r>
            <a:r>
              <a:rPr lang="es-ES" sz="2400" b="1" dirty="0" smtClean="0">
                <a:solidFill>
                  <a:schemeClr val="accent5">
                    <a:lumMod val="50000"/>
                  </a:schemeClr>
                </a:solidFill>
              </a:rPr>
              <a:t>ÍCULO</a:t>
            </a:r>
          </a:p>
          <a:p>
            <a:endParaRPr lang="es-E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" sz="2400" b="1" dirty="0" err="1" smtClean="0">
                <a:solidFill>
                  <a:schemeClr val="accent5">
                    <a:lumMod val="50000"/>
                  </a:schemeClr>
                </a:solidFill>
              </a:rPr>
              <a:t>Adj</a:t>
            </a:r>
            <a:r>
              <a:rPr lang="es-ES" sz="2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es-ES" sz="2400" b="1" dirty="0" smtClean="0">
                <a:solidFill>
                  <a:schemeClr val="accent5">
                    <a:lumMod val="50000"/>
                  </a:schemeClr>
                </a:solidFill>
              </a:rPr>
              <a:t>Determinativo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266016" y="2836628"/>
            <a:ext cx="27860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NOMBRE</a:t>
            </a: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PRONOMBRE</a:t>
            </a: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INFINITIVO</a:t>
            </a: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P. SUSTANTIVADA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52079" y="2776356"/>
            <a:ext cx="27289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accent5">
                    <a:lumMod val="50000"/>
                  </a:schemeClr>
                </a:solidFill>
              </a:rPr>
              <a:t>SAdj</a:t>
            </a:r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err="1" smtClean="0">
                <a:solidFill>
                  <a:schemeClr val="accent5">
                    <a:lumMod val="50000"/>
                  </a:schemeClr>
                </a:solidFill>
              </a:rPr>
              <a:t>SPrep</a:t>
            </a:r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SN</a:t>
            </a:r>
          </a:p>
          <a:p>
            <a:endParaRPr lang="es-ES_tradnl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_tradnl" sz="2400" b="1" dirty="0" smtClean="0">
                <a:solidFill>
                  <a:schemeClr val="accent5">
                    <a:lumMod val="50000"/>
                  </a:schemeClr>
                </a:solidFill>
              </a:rPr>
              <a:t>O. Sub. Adjetiva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381337" y="5761856"/>
            <a:ext cx="6829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4000" dirty="0" smtClean="0">
                <a:solidFill>
                  <a:srgbClr val="FF0000"/>
                </a:solidFill>
              </a:rPr>
              <a:t>Ejercicio 1 y 4, p</a:t>
            </a:r>
            <a:r>
              <a:rPr lang="es-ES" sz="4000" dirty="0" err="1" smtClean="0">
                <a:solidFill>
                  <a:srgbClr val="FF0000"/>
                </a:solidFill>
              </a:rPr>
              <a:t>ág</a:t>
            </a:r>
            <a:r>
              <a:rPr lang="es-ES" sz="4000" dirty="0" smtClean="0">
                <a:solidFill>
                  <a:srgbClr val="FF0000"/>
                </a:solidFill>
              </a:rPr>
              <a:t>. 73 y 75</a:t>
            </a:r>
            <a:endParaRPr lang="es-ES_tradnl" sz="4000" dirty="0">
              <a:solidFill>
                <a:srgbClr val="FF0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88364" y="2073375"/>
            <a:ext cx="578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>
                <a:solidFill>
                  <a:srgbClr val="0070C0"/>
                </a:solidFill>
              </a:rPr>
              <a:t>	El 			excursionista 		</a:t>
            </a:r>
            <a:r>
              <a:rPr lang="es-ES_tradnl" sz="2000" b="1" dirty="0" err="1" smtClean="0">
                <a:solidFill>
                  <a:srgbClr val="0070C0"/>
                </a:solidFill>
              </a:rPr>
              <a:t>alem</a:t>
            </a:r>
            <a:r>
              <a:rPr lang="es-ES" sz="2000" b="1" dirty="0" err="1" smtClean="0">
                <a:solidFill>
                  <a:srgbClr val="0070C0"/>
                </a:solidFill>
              </a:rPr>
              <a:t>án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Faceta</Template>
  <TotalTime>697</TotalTime>
  <Words>313</Words>
  <Application>Microsoft Macintosh PowerPoint</Application>
  <PresentationFormat>Panorámica</PresentationFormat>
  <Paragraphs>130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Mangal</vt:lpstr>
      <vt:lpstr>Trebuchet MS</vt:lpstr>
      <vt:lpstr>Wingdings 3</vt:lpstr>
      <vt:lpstr>Arial</vt:lpstr>
      <vt:lpstr>Faceta</vt:lpstr>
      <vt:lpstr>SINTAGMA NOMINAL</vt:lpstr>
      <vt:lpstr>SINTAGMA NOMINAL (SN)</vt:lpstr>
      <vt:lpstr>SINTAGMA NOMINAL (SN)</vt:lpstr>
      <vt:lpstr>SINTAGMA NOMINAL (SN)</vt:lpstr>
      <vt:lpstr>SINTAGMA NOMINAL (SN)</vt:lpstr>
      <vt:lpstr>SINTAGMA NOMINAL (SN)</vt:lpstr>
      <vt:lpstr>SINTAGMA NOMINAL (SN)</vt:lpstr>
      <vt:lpstr>EJEMPLOS</vt:lpstr>
      <vt:lpstr>ESTRUCTURA</vt:lpstr>
      <vt:lpstr>SINTAGMA ADJETVAL (SAdj)</vt:lpstr>
      <vt:lpstr>SINTAGMA ADJETVAL (SAdj)</vt:lpstr>
      <vt:lpstr>SINTAGMA ADJETVAL (SAdj)</vt:lpstr>
      <vt:lpstr>EJEMPLOS</vt:lpstr>
      <vt:lpstr>ESTRUCTURA</vt:lpstr>
      <vt:lpstr>JUEGO CONCURSO</vt:lpstr>
      <vt:lpstr>JUEGO CONCURSO</vt:lpstr>
      <vt:lpstr>JUEGO CONCURSO</vt:lpstr>
      <vt:lpstr>JUEGO CONCURSO</vt:lpstr>
      <vt:lpstr>JUEGO CONCURSO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SINTAGMA NOMINAL</dc:title>
  <dc:creator>Usuario de Microsoft Office</dc:creator>
  <cp:lastModifiedBy>Usuario de Microsoft Office</cp:lastModifiedBy>
  <cp:revision>9</cp:revision>
  <dcterms:created xsi:type="dcterms:W3CDTF">2016-12-13T22:46:40Z</dcterms:created>
  <dcterms:modified xsi:type="dcterms:W3CDTF">2016-12-19T08:51:04Z</dcterms:modified>
</cp:coreProperties>
</file>