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72" r:id="rId5"/>
    <p:sldId id="259" r:id="rId6"/>
    <p:sldId id="273" r:id="rId7"/>
    <p:sldId id="274" r:id="rId8"/>
    <p:sldId id="258" r:id="rId9"/>
    <p:sldId id="261" r:id="rId10"/>
    <p:sldId id="275" r:id="rId11"/>
    <p:sldId id="27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43"/>
  </p:normalViewPr>
  <p:slideViewPr>
    <p:cSldViewPr snapToGrid="0" snapToObjects="1">
      <p:cViewPr varScale="1">
        <p:scale>
          <a:sx n="81" d="100"/>
          <a:sy n="81" d="100"/>
        </p:scale>
        <p:origin x="20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1/31/17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1/31/17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1/31/17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64242" y="2369139"/>
            <a:ext cx="7766936" cy="1646302"/>
          </a:xfrm>
        </p:spPr>
        <p:txBody>
          <a:bodyPr/>
          <a:lstStyle/>
          <a:p>
            <a:endParaRPr lang="es-ES_tradnl" sz="6000" dirty="0">
              <a:solidFill>
                <a:srgbClr val="7030A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sz="60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SINTAGMA </a:t>
            </a:r>
            <a:r>
              <a:rPr lang="es-ES_tradnl" sz="60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VERBAL</a:t>
            </a:r>
            <a:endParaRPr lang="es-ES_tradnl" sz="60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299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rgbClr val="7030A0"/>
                </a:solidFill>
              </a:rPr>
              <a:t>FORMAS NO PERSONALES</a:t>
            </a:r>
            <a:r>
              <a:rPr lang="es-ES_tradnl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s-ES_tradnl" b="1" dirty="0">
                <a:solidFill>
                  <a:schemeClr val="accent5">
                    <a:lumMod val="50000"/>
                  </a:schemeClr>
                </a:solidFill>
              </a:rPr>
            </a:b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600" b="1" dirty="0" smtClean="0">
                <a:solidFill>
                  <a:schemeClr val="accent2">
                    <a:lumMod val="50000"/>
                  </a:schemeClr>
                </a:solidFill>
              </a:rPr>
              <a:t>INFINITIVO </a:t>
            </a:r>
          </a:p>
          <a:p>
            <a:endParaRPr lang="es-ES_tradnl" sz="3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_tradnl" sz="3600" b="1" dirty="0" smtClean="0">
                <a:solidFill>
                  <a:schemeClr val="accent2">
                    <a:lumMod val="50000"/>
                  </a:schemeClr>
                </a:solidFill>
              </a:rPr>
              <a:t>GERUNDIO </a:t>
            </a:r>
          </a:p>
          <a:p>
            <a:endParaRPr lang="es-ES_tradnl" sz="3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_tradnl" sz="3600" b="1" dirty="0" smtClean="0">
                <a:solidFill>
                  <a:schemeClr val="accent2">
                    <a:lumMod val="50000"/>
                  </a:schemeClr>
                </a:solidFill>
              </a:rPr>
              <a:t>PARTICIPIO</a:t>
            </a:r>
            <a:endParaRPr lang="es-ES_tradnl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785945" y="5849007"/>
            <a:ext cx="4333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>
                <a:solidFill>
                  <a:srgbClr val="FF0000"/>
                </a:solidFill>
              </a:rPr>
              <a:t>EJERCICIO 4, P</a:t>
            </a:r>
            <a:r>
              <a:rPr lang="es-ES" sz="3200" dirty="0" smtClean="0">
                <a:solidFill>
                  <a:srgbClr val="FF0000"/>
                </a:solidFill>
              </a:rPr>
              <a:t>ÁG. 100</a:t>
            </a:r>
            <a:endParaRPr lang="es-ES_tradnl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00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002060"/>
                </a:solidFill>
              </a:rPr>
              <a:t>MORFEMAS FLEXIVOS (DESINENCIAS)</a:t>
            </a:r>
            <a:endParaRPr lang="es-ES_tradnl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3200" b="1" dirty="0" smtClean="0">
                <a:solidFill>
                  <a:srgbClr val="7030A0"/>
                </a:solidFill>
              </a:rPr>
              <a:t>Dan INFORMACI</a:t>
            </a:r>
            <a:r>
              <a:rPr lang="es-ES" sz="3200" b="1" dirty="0" smtClean="0">
                <a:solidFill>
                  <a:srgbClr val="7030A0"/>
                </a:solidFill>
              </a:rPr>
              <a:t>ÓN sobre:</a:t>
            </a:r>
          </a:p>
          <a:p>
            <a:r>
              <a:rPr lang="es-ES" sz="3200" b="1" dirty="0" smtClean="0">
                <a:solidFill>
                  <a:schemeClr val="accent6">
                    <a:lumMod val="50000"/>
                  </a:schemeClr>
                </a:solidFill>
              </a:rPr>
              <a:t>Modo</a:t>
            </a:r>
          </a:p>
          <a:p>
            <a:r>
              <a:rPr lang="es-ES" sz="3200" b="1" dirty="0" smtClean="0">
                <a:solidFill>
                  <a:schemeClr val="accent6">
                    <a:lumMod val="50000"/>
                  </a:schemeClr>
                </a:solidFill>
              </a:rPr>
              <a:t>Tiempo</a:t>
            </a:r>
            <a:endParaRPr lang="es-ES" sz="32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s-ES" sz="3200" b="1" dirty="0" smtClean="0">
                <a:solidFill>
                  <a:schemeClr val="accent6">
                    <a:lumMod val="50000"/>
                  </a:schemeClr>
                </a:solidFill>
              </a:rPr>
              <a:t>Aspecto</a:t>
            </a:r>
          </a:p>
          <a:p>
            <a:r>
              <a:rPr lang="es-ES" sz="3200" b="1" dirty="0" smtClean="0">
                <a:solidFill>
                  <a:schemeClr val="accent6">
                    <a:lumMod val="50000"/>
                  </a:schemeClr>
                </a:solidFill>
              </a:rPr>
              <a:t>Voz</a:t>
            </a:r>
            <a:endParaRPr lang="es-ES_tradnl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15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SINTAGMA </a:t>
            </a:r>
            <a:r>
              <a:rPr lang="es-ES" dirty="0" smtClean="0">
                <a:solidFill>
                  <a:srgbClr val="7030A0"/>
                </a:solidFill>
              </a:rPr>
              <a:t>VERBAL(SV)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pPr lvl="8"/>
            <a:endParaRPr lang="es-ES_tradnl" sz="4200" dirty="0" smtClean="0"/>
          </a:p>
        </p:txBody>
      </p:sp>
    </p:spTree>
    <p:extLst>
      <p:ext uri="{BB962C8B-B14F-4D97-AF65-F5344CB8AC3E}">
        <p14:creationId xmlns:p14="http://schemas.microsoft.com/office/powerpoint/2010/main" val="66635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7030A0"/>
                </a:solidFill>
              </a:rPr>
              <a:t>SINTAGMA NOMINAL (SN)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rgbClr val="7030A0"/>
                </a:solidFill>
              </a:rPr>
              <a:t>SINTAGMA</a:t>
            </a:r>
            <a:endParaRPr lang="es-ES_tradnl" sz="4800" dirty="0" smtClean="0"/>
          </a:p>
        </p:txBody>
      </p:sp>
    </p:spTree>
    <p:extLst>
      <p:ext uri="{BB962C8B-B14F-4D97-AF65-F5344CB8AC3E}">
        <p14:creationId xmlns:p14="http://schemas.microsoft.com/office/powerpoint/2010/main" val="16907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7030A0"/>
                </a:solidFill>
              </a:rPr>
              <a:t>SINTAGMA NOMINAL (SN)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rgbClr val="7030A0"/>
                </a:solidFill>
              </a:rPr>
              <a:t>SINTAGMA</a:t>
            </a:r>
            <a:r>
              <a:rPr lang="es-ES_tradnl" sz="4800" dirty="0" smtClean="0"/>
              <a:t>: palabra o grupo </a:t>
            </a:r>
            <a:r>
              <a:rPr lang="es-ES_tradnl" sz="4800" smtClean="0"/>
              <a:t>de palabras</a:t>
            </a:r>
            <a:endParaRPr lang="es-ES_tradnl" sz="4800" dirty="0" smtClean="0"/>
          </a:p>
        </p:txBody>
      </p:sp>
    </p:spTree>
    <p:extLst>
      <p:ext uri="{BB962C8B-B14F-4D97-AF65-F5344CB8AC3E}">
        <p14:creationId xmlns:p14="http://schemas.microsoft.com/office/powerpoint/2010/main" val="204387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7030A0"/>
                </a:solidFill>
              </a:rPr>
              <a:t>SINTAGMA NOMINAL (SN)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rgbClr val="7030A0"/>
                </a:solidFill>
              </a:rPr>
              <a:t>SINTAGMA</a:t>
            </a:r>
            <a:r>
              <a:rPr lang="es-ES_tradnl" sz="4800" dirty="0" smtClean="0"/>
              <a:t>: palabra o grupo de palabras</a:t>
            </a:r>
          </a:p>
          <a:p>
            <a:r>
              <a:rPr lang="es-ES_tradnl" sz="4800" dirty="0" smtClean="0">
                <a:solidFill>
                  <a:srgbClr val="7030A0"/>
                </a:solidFill>
              </a:rPr>
              <a:t>VERBAL</a:t>
            </a:r>
            <a:endParaRPr lang="es-ES_tradnl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74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7030A0"/>
                </a:solidFill>
              </a:rPr>
              <a:t>SINTAGMA NOMINAL (SN)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rgbClr val="7030A0"/>
                </a:solidFill>
              </a:rPr>
              <a:t>SINTAGMA</a:t>
            </a:r>
            <a:r>
              <a:rPr lang="es-ES_tradnl" sz="4800" dirty="0" smtClean="0"/>
              <a:t>: palabra o grupo de palabras</a:t>
            </a:r>
          </a:p>
          <a:p>
            <a:r>
              <a:rPr lang="es-ES_tradnl" sz="4800" dirty="0" smtClean="0">
                <a:solidFill>
                  <a:srgbClr val="7030A0"/>
                </a:solidFill>
              </a:rPr>
              <a:t>VERBAL</a:t>
            </a:r>
            <a:r>
              <a:rPr lang="es-ES_tradnl" sz="4800" dirty="0" smtClean="0"/>
              <a:t>: </a:t>
            </a:r>
            <a:r>
              <a:rPr lang="es-ES_tradnl" sz="4800" dirty="0" smtClean="0"/>
              <a:t>que tiene como </a:t>
            </a:r>
            <a:r>
              <a:rPr lang="es-ES_tradnl" sz="4800" dirty="0" smtClean="0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es-ES" sz="4800" dirty="0" err="1" smtClean="0">
                <a:solidFill>
                  <a:schemeClr val="accent5">
                    <a:lumMod val="50000"/>
                  </a:schemeClr>
                </a:solidFill>
              </a:rPr>
              <a:t>úcleo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4800" dirty="0" smtClean="0"/>
              <a:t>un 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VERBO</a:t>
            </a:r>
            <a:r>
              <a:rPr lang="mr-IN" sz="4800" dirty="0" smtClean="0"/>
              <a:t>…</a:t>
            </a:r>
            <a:endParaRPr lang="es-ES" sz="4800" dirty="0"/>
          </a:p>
          <a:p>
            <a:endParaRPr lang="es-ES_tradnl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94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7030A0"/>
                </a:solidFill>
              </a:rPr>
              <a:t>SINTAGMA NOMINAL (SN)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Autofit/>
          </a:bodyPr>
          <a:lstStyle/>
          <a:p>
            <a:r>
              <a:rPr lang="es-ES_tradnl" sz="4800" dirty="0" smtClean="0">
                <a:solidFill>
                  <a:srgbClr val="7030A0"/>
                </a:solidFill>
              </a:rPr>
              <a:t>SINTAGMA</a:t>
            </a:r>
            <a:r>
              <a:rPr lang="es-ES_tradnl" sz="4800" dirty="0" smtClean="0"/>
              <a:t>: palabra o grupo de palabras</a:t>
            </a:r>
          </a:p>
          <a:p>
            <a:r>
              <a:rPr lang="es-ES_tradnl" sz="4800" dirty="0" smtClean="0">
                <a:solidFill>
                  <a:srgbClr val="7030A0"/>
                </a:solidFill>
              </a:rPr>
              <a:t>NOMINAL</a:t>
            </a:r>
            <a:r>
              <a:rPr lang="es-ES_tradnl" sz="4800" dirty="0" smtClean="0"/>
              <a:t>: que tiene como </a:t>
            </a:r>
            <a:r>
              <a:rPr lang="es-ES_tradnl" sz="4800" dirty="0" smtClean="0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es-ES" sz="4800" dirty="0" err="1" smtClean="0">
                <a:solidFill>
                  <a:schemeClr val="accent5">
                    <a:lumMod val="50000"/>
                  </a:schemeClr>
                </a:solidFill>
              </a:rPr>
              <a:t>úcleo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4800" dirty="0" smtClean="0"/>
              <a:t>un </a:t>
            </a:r>
            <a:r>
              <a:rPr lang="es-ES" sz="4800" dirty="0" smtClean="0">
                <a:solidFill>
                  <a:schemeClr val="accent5">
                    <a:lumMod val="50000"/>
                  </a:schemeClr>
                </a:solidFill>
              </a:rPr>
              <a:t>VERBO</a:t>
            </a:r>
            <a:r>
              <a:rPr lang="es-ES" sz="4800" dirty="0" smtClean="0"/>
              <a:t> (forma simple, forma compuesta, per</a:t>
            </a:r>
            <a:r>
              <a:rPr lang="es-ES" sz="4800" dirty="0" smtClean="0"/>
              <a:t>ífrasis verbal)</a:t>
            </a:r>
            <a:endParaRPr lang="es-ES_tradnl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u="sng" dirty="0" smtClean="0">
                <a:solidFill>
                  <a:srgbClr val="7030A0"/>
                </a:solidFill>
              </a:rPr>
              <a:t>EJEMPLOS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9966854" cy="3880773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solidFill>
                  <a:srgbClr val="0070C0"/>
                </a:solidFill>
              </a:rPr>
              <a:t>El perro de mi vecino </a:t>
            </a:r>
            <a:r>
              <a:rPr lang="es-ES" sz="3200" b="1" dirty="0" smtClean="0">
                <a:solidFill>
                  <a:schemeClr val="accent5">
                    <a:lumMod val="50000"/>
                  </a:schemeClr>
                </a:solidFill>
              </a:rPr>
              <a:t>corre feliz por el parque</a:t>
            </a:r>
          </a:p>
          <a:p>
            <a:endParaRPr lang="es-ES" sz="3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" sz="3200" b="1" dirty="0" smtClean="0">
                <a:solidFill>
                  <a:srgbClr val="0070C0"/>
                </a:solidFill>
              </a:rPr>
              <a:t>Los bomberos </a:t>
            </a:r>
            <a:r>
              <a:rPr lang="es-ES" sz="3200" b="1" dirty="0" smtClean="0">
                <a:solidFill>
                  <a:schemeClr val="accent5">
                    <a:lumMod val="50000"/>
                  </a:schemeClr>
                </a:solidFill>
              </a:rPr>
              <a:t>han apagado con eficacia el incendio</a:t>
            </a:r>
          </a:p>
          <a:p>
            <a:endParaRPr lang="es-ES" sz="3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ES" sz="3200" b="1" dirty="0" smtClean="0">
                <a:solidFill>
                  <a:srgbClr val="0070C0"/>
                </a:solidFill>
              </a:rPr>
              <a:t>Rub</a:t>
            </a:r>
            <a:r>
              <a:rPr lang="es-ES" sz="3200" b="1" dirty="0" smtClean="0">
                <a:solidFill>
                  <a:srgbClr val="0070C0"/>
                </a:solidFill>
              </a:rPr>
              <a:t>én y yo </a:t>
            </a:r>
            <a:r>
              <a:rPr lang="es-ES" sz="3200" b="1" dirty="0" smtClean="0">
                <a:solidFill>
                  <a:schemeClr val="accent5">
                    <a:lumMod val="50000"/>
                  </a:schemeClr>
                </a:solidFill>
              </a:rPr>
              <a:t>volvimos a empezar el trabajo</a:t>
            </a:r>
            <a:endParaRPr lang="es-ES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s-ES_tradnl" dirty="0"/>
          </a:p>
        </p:txBody>
      </p:sp>
      <p:sp>
        <p:nvSpPr>
          <p:cNvPr id="4" name="CuadroTexto 3"/>
          <p:cNvSpPr txBox="1"/>
          <p:nvPr/>
        </p:nvSpPr>
        <p:spPr>
          <a:xfrm>
            <a:off x="5929313" y="5815013"/>
            <a:ext cx="48718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4000" b="1" dirty="0" smtClean="0">
                <a:solidFill>
                  <a:srgbClr val="FF0000"/>
                </a:solidFill>
              </a:rPr>
              <a:t>Ejercicio 1, p</a:t>
            </a:r>
            <a:r>
              <a:rPr lang="es-ES" sz="4000" b="1" dirty="0" err="1" smtClean="0">
                <a:solidFill>
                  <a:srgbClr val="FF0000"/>
                </a:solidFill>
              </a:rPr>
              <a:t>ág</a:t>
            </a:r>
            <a:r>
              <a:rPr lang="es-ES" sz="4000" b="1" dirty="0" smtClean="0">
                <a:solidFill>
                  <a:srgbClr val="FF0000"/>
                </a:solidFill>
              </a:rPr>
              <a:t>. 99</a:t>
            </a:r>
            <a:endParaRPr lang="es-ES_tradnl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18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u="sng" dirty="0" smtClean="0">
                <a:solidFill>
                  <a:srgbClr val="7030A0"/>
                </a:solidFill>
              </a:rPr>
              <a:t>ESTRUCTURA del Verbo</a:t>
            </a:r>
            <a:endParaRPr lang="es-ES_tradnl" u="sng" dirty="0">
              <a:solidFill>
                <a:srgbClr val="7030A0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77334" y="1930401"/>
            <a:ext cx="11004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solidFill>
                  <a:schemeClr val="accent5">
                    <a:lumMod val="50000"/>
                  </a:schemeClr>
                </a:solidFill>
              </a:rPr>
              <a:t>LEXEMA (Ra</a:t>
            </a:r>
            <a:r>
              <a:rPr lang="es-ES" sz="3600" dirty="0" err="1" smtClean="0">
                <a:solidFill>
                  <a:schemeClr val="accent5">
                    <a:lumMod val="50000"/>
                  </a:schemeClr>
                </a:solidFill>
              </a:rPr>
              <a:t>íz</a:t>
            </a:r>
            <a:r>
              <a:rPr lang="es-ES" sz="3600" dirty="0" smtClean="0">
                <a:solidFill>
                  <a:schemeClr val="accent5">
                    <a:lumMod val="50000"/>
                  </a:schemeClr>
                </a:solidFill>
              </a:rPr>
              <a:t>) + MORFEMAS Flexivos (Desinencia)</a:t>
            </a:r>
            <a:endParaRPr lang="es-ES_tradnl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 rot="20892921">
            <a:off x="2132297" y="2996579"/>
            <a:ext cx="2207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>
                <a:solidFill>
                  <a:srgbClr val="002060"/>
                </a:solidFill>
              </a:rPr>
              <a:t>APAG</a:t>
            </a:r>
            <a:r>
              <a:rPr lang="es-ES" sz="2400" b="1" dirty="0">
                <a:solidFill>
                  <a:srgbClr val="002060"/>
                </a:solidFill>
              </a:rPr>
              <a:t>A</a:t>
            </a:r>
            <a:r>
              <a:rPr lang="es-ES" sz="2400" b="1" dirty="0" smtClean="0">
                <a:solidFill>
                  <a:srgbClr val="002060"/>
                </a:solidFill>
              </a:rPr>
              <a:t>RÍAMOS</a:t>
            </a:r>
            <a:endParaRPr lang="es-ES_tradnl" sz="2400" b="1" dirty="0">
              <a:solidFill>
                <a:srgbClr val="002060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 rot="20865066">
            <a:off x="3653208" y="3678035"/>
            <a:ext cx="15263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002060"/>
                </a:solidFill>
              </a:rPr>
              <a:t>ELEG</a:t>
            </a:r>
            <a:r>
              <a:rPr lang="es-ES" sz="2000" b="1" dirty="0" smtClean="0">
                <a:solidFill>
                  <a:srgbClr val="002060"/>
                </a:solidFill>
              </a:rPr>
              <a:t>ÍAMOS</a:t>
            </a:r>
            <a:endParaRPr lang="es-ES_tradnl" sz="2000" b="1" dirty="0">
              <a:solidFill>
                <a:srgbClr val="00206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 rot="434986">
            <a:off x="4968567" y="3122003"/>
            <a:ext cx="2081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002060"/>
                </a:solidFill>
              </a:rPr>
              <a:t>SORPRENDER</a:t>
            </a:r>
            <a:r>
              <a:rPr lang="es-ES" sz="2000" b="1" dirty="0" smtClean="0">
                <a:solidFill>
                  <a:srgbClr val="002060"/>
                </a:solidFill>
              </a:rPr>
              <a:t>ÁN</a:t>
            </a:r>
            <a:endParaRPr lang="es-ES_tradnl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Faceta</Template>
  <TotalTime>713</TotalTime>
  <Words>170</Words>
  <Application>Microsoft Macintosh PowerPoint</Application>
  <PresentationFormat>Panorámica</PresentationFormat>
  <Paragraphs>40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Mangal</vt:lpstr>
      <vt:lpstr>Trebuchet MS</vt:lpstr>
      <vt:lpstr>Wingdings 3</vt:lpstr>
      <vt:lpstr>Arial</vt:lpstr>
      <vt:lpstr>Faceta</vt:lpstr>
      <vt:lpstr>Presentación de PowerPoint</vt:lpstr>
      <vt:lpstr>SINTAGMA VERBAL(SV)</vt:lpstr>
      <vt:lpstr>SINTAGMA NOMINAL (SN)</vt:lpstr>
      <vt:lpstr>SINTAGMA NOMINAL (SN)</vt:lpstr>
      <vt:lpstr>SINTAGMA NOMINAL (SN)</vt:lpstr>
      <vt:lpstr>SINTAGMA NOMINAL (SN)</vt:lpstr>
      <vt:lpstr>SINTAGMA NOMINAL (SN)</vt:lpstr>
      <vt:lpstr>EJEMPLOS</vt:lpstr>
      <vt:lpstr>ESTRUCTURA del Verbo</vt:lpstr>
      <vt:lpstr>FORMAS NO PERSONALES </vt:lpstr>
      <vt:lpstr>MORFEMAS FLEXIVOS (DESINENCIAS)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SINTAGMA NOMINAL</dc:title>
  <dc:creator>Usuario de Microsoft Office</dc:creator>
  <cp:lastModifiedBy>Usuario de Microsoft Office</cp:lastModifiedBy>
  <cp:revision>11</cp:revision>
  <dcterms:created xsi:type="dcterms:W3CDTF">2016-12-13T22:46:40Z</dcterms:created>
  <dcterms:modified xsi:type="dcterms:W3CDTF">2017-01-31T09:00:28Z</dcterms:modified>
</cp:coreProperties>
</file>